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40" r:id="rId2"/>
    <p:sldId id="341" r:id="rId3"/>
    <p:sldId id="357" r:id="rId4"/>
    <p:sldId id="368" r:id="rId5"/>
    <p:sldId id="360" r:id="rId6"/>
    <p:sldId id="342" r:id="rId7"/>
    <p:sldId id="366" r:id="rId8"/>
    <p:sldId id="343" r:id="rId9"/>
    <p:sldId id="359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34" r:id="rId23"/>
    <p:sldId id="335" r:id="rId24"/>
    <p:sldId id="336" r:id="rId25"/>
    <p:sldId id="337" r:id="rId26"/>
    <p:sldId id="338" r:id="rId27"/>
    <p:sldId id="339" r:id="rId28"/>
    <p:sldId id="326" r:id="rId29"/>
    <p:sldId id="327" r:id="rId30"/>
    <p:sldId id="329" r:id="rId31"/>
    <p:sldId id="330" r:id="rId32"/>
    <p:sldId id="331" r:id="rId33"/>
    <p:sldId id="332" r:id="rId34"/>
    <p:sldId id="333" r:id="rId35"/>
    <p:sldId id="328" r:id="rId36"/>
    <p:sldId id="363" r:id="rId37"/>
    <p:sldId id="364" r:id="rId38"/>
    <p:sldId id="365" r:id="rId39"/>
    <p:sldId id="367" r:id="rId40"/>
    <p:sldId id="362" r:id="rId41"/>
  </p:sldIdLst>
  <p:sldSz cx="9144000" cy="6858000" type="screen4x3"/>
  <p:notesSz cx="6797675" cy="9926638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D0CC43-0A9E-458E-BFA7-9BD26EA8EFB0}">
          <p14:sldIdLst>
            <p14:sldId id="340"/>
            <p14:sldId id="341"/>
            <p14:sldId id="357"/>
            <p14:sldId id="368"/>
            <p14:sldId id="360"/>
            <p14:sldId id="342"/>
            <p14:sldId id="366"/>
            <p14:sldId id="343"/>
            <p14:sldId id="359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34"/>
            <p14:sldId id="335"/>
            <p14:sldId id="336"/>
            <p14:sldId id="337"/>
            <p14:sldId id="338"/>
            <p14:sldId id="339"/>
            <p14:sldId id="326"/>
            <p14:sldId id="327"/>
            <p14:sldId id="329"/>
            <p14:sldId id="330"/>
            <p14:sldId id="331"/>
            <p14:sldId id="332"/>
            <p14:sldId id="333"/>
            <p14:sldId id="328"/>
            <p14:sldId id="363"/>
            <p14:sldId id="364"/>
            <p14:sldId id="365"/>
            <p14:sldId id="367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orient="horz" pos="629">
          <p15:clr>
            <a:srgbClr val="A4A3A4"/>
          </p15:clr>
        </p15:guide>
        <p15:guide id="3" orient="horz" pos="997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217">
          <p15:clr>
            <a:srgbClr val="A4A3A4"/>
          </p15:clr>
        </p15:guide>
        <p15:guide id="6" orient="horz" pos="3582">
          <p15:clr>
            <a:srgbClr val="A4A3A4"/>
          </p15:clr>
        </p15:guide>
        <p15:guide id="7" orient="horz" pos="4054">
          <p15:clr>
            <a:srgbClr val="A4A3A4"/>
          </p15:clr>
        </p15:guide>
        <p15:guide id="8" pos="631">
          <p15:clr>
            <a:srgbClr val="A4A3A4"/>
          </p15:clr>
        </p15:guide>
        <p15:guide id="9" pos="1020">
          <p15:clr>
            <a:srgbClr val="A4A3A4"/>
          </p15:clr>
        </p15:guide>
        <p15:guide id="10" pos="5389">
          <p15:clr>
            <a:srgbClr val="A4A3A4"/>
          </p15:clr>
        </p15:guide>
        <p15:guide id="11" pos="3120">
          <p15:clr>
            <a:srgbClr val="A4A3A4"/>
          </p15:clr>
        </p15:guide>
        <p15:guide id="12" pos="219">
          <p15:clr>
            <a:srgbClr val="A4A3A4"/>
          </p15:clr>
        </p15:guide>
        <p15:guide id="13" pos="32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us Hallberg" initials="m" lastIdx="17" clrIdx="0"/>
  <p:cmAuthor id="1" name="Jenny Fors" initials="JF" lastIdx="11" clrIdx="1"/>
  <p:cmAuthor id="2" name="Åsa Ankarcrona" initials="ÅA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922E"/>
    <a:srgbClr val="195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2" autoAdjust="0"/>
    <p:restoredTop sz="83155" autoAdjust="0"/>
  </p:normalViewPr>
  <p:slideViewPr>
    <p:cSldViewPr snapToGrid="0" showGuides="1">
      <p:cViewPr varScale="1">
        <p:scale>
          <a:sx n="89" d="100"/>
          <a:sy n="89" d="100"/>
        </p:scale>
        <p:origin x="2528" y="176"/>
      </p:cViewPr>
      <p:guideLst>
        <p:guide orient="horz" pos="1296"/>
        <p:guide orient="horz" pos="629"/>
        <p:guide orient="horz" pos="997"/>
        <p:guide orient="horz"/>
        <p:guide orient="horz" pos="217"/>
        <p:guide orient="horz" pos="3582"/>
        <p:guide orient="horz" pos="4054"/>
        <p:guide pos="631"/>
        <p:guide pos="1020"/>
        <p:guide pos="5389"/>
        <p:guide pos="3120"/>
        <p:guide pos="219"/>
        <p:guide pos="3292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500"/>
    </p:cViewPr>
  </p:sorterViewPr>
  <p:notesViewPr>
    <p:cSldViewPr snapToGrid="0" showGuides="1">
      <p:cViewPr varScale="1">
        <p:scale>
          <a:sx n="80" d="100"/>
          <a:sy n="80" d="100"/>
        </p:scale>
        <p:origin x="-3174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tags" Target="tags/tag1.xml"/><Relationship Id="rId4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60" cy="496332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r">
              <a:defRPr sz="1200"/>
            </a:lvl1pPr>
          </a:lstStyle>
          <a:p>
            <a:fld id="{7079D065-03A5-4C09-9A36-A973175AAF75}" type="datetimeFigureOut">
              <a:rPr lang="en-GB" smtClean="0"/>
              <a:pPr/>
              <a:t>21/03/2019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60" cy="496332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60" cy="496332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r">
              <a:defRPr sz="1200"/>
            </a:lvl1pPr>
          </a:lstStyle>
          <a:p>
            <a:fld id="{74F99DCF-A131-4957-829E-DFB5C8C3EC8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486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60" cy="496332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r">
              <a:defRPr sz="1200"/>
            </a:lvl1pPr>
          </a:lstStyle>
          <a:p>
            <a:fld id="{BFFEC4B6-6678-4228-AB02-6D356D3067CB}" type="datetimeFigureOut">
              <a:rPr lang="en-GB" smtClean="0"/>
              <a:pPr/>
              <a:t>21/03/2019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75" tIns="45638" rIns="91275" bIns="45638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275" tIns="45638" rIns="91275" bIns="45638" rtlCol="0"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60" cy="496332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60" cy="496332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r">
              <a:defRPr sz="1200"/>
            </a:lvl1pPr>
          </a:lstStyle>
          <a:p>
            <a:fld id="{B95CF7CE-F4C0-45D9-88AF-B8369C4CCE1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040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indent="-177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55600" indent="-177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50850" indent="-177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912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45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054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/>
              <a:t>Non-parametric: the overall form of the PDF is derived from the data, not merely the free parameters within an otherwise rigid model.</a:t>
            </a:r>
            <a:endParaRPr lang="sv-SE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26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8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750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453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618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Redundancy: </a:t>
            </a:r>
            <a:r>
              <a:rPr lang="en-US" altLang="zh-CN" sz="1100" dirty="0"/>
              <a:t>eliminating unimportant or irrelevant features</a:t>
            </a:r>
          </a:p>
          <a:p>
            <a:endParaRPr lang="sv-SE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181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Simple statistic learning has the potential to solve this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60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673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91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this six category, the paper belongs to the first one Statistical methods,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002060"/>
                </a:solidFill>
              </a:rPr>
              <a:t>Method: </a:t>
            </a:r>
            <a:r>
              <a:rPr lang="en-US" altLang="zh-CN" sz="1200" dirty="0"/>
              <a:t>processes the data as a static distribution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002060"/>
                </a:solidFill>
              </a:rPr>
              <a:t>Outliers: </a:t>
            </a:r>
            <a:r>
              <a:rPr lang="en-US" altLang="zh-CN" sz="1200" dirty="0"/>
              <a:t>the most remote points</a:t>
            </a:r>
            <a:r>
              <a:rPr lang="sv-SE" altLang="zh-CN" sz="1200" dirty="0"/>
              <a:t>,</a:t>
            </a:r>
            <a:r>
              <a:rPr lang="zh-CN" altLang="sv-SE" sz="1200" dirty="0"/>
              <a:t> </a:t>
            </a:r>
            <a:r>
              <a:rPr lang="sv-SE" altLang="zh-CN" sz="1200" dirty="0" err="1"/>
              <a:t>deviate</a:t>
            </a:r>
            <a:endParaRPr lang="en-US" altLang="zh-CN" sz="1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002060"/>
                </a:solidFill>
              </a:rPr>
              <a:t>Task: </a:t>
            </a:r>
            <a:r>
              <a:rPr lang="en-US" altLang="zh-CN" sz="1200" dirty="0"/>
              <a:t>estimate statistic distribution (pdf)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dirty="0" err="1"/>
              <a:t>Existing</a:t>
            </a:r>
            <a:r>
              <a:rPr lang="sv-SE" dirty="0"/>
              <a:t> </a:t>
            </a:r>
            <a:r>
              <a:rPr lang="sv-SE" dirty="0" err="1"/>
              <a:t>methods</a:t>
            </a:r>
            <a:r>
              <a:rPr lang="sv-SE" dirty="0"/>
              <a:t> </a:t>
            </a:r>
            <a:r>
              <a:rPr lang="sv-SE" dirty="0" err="1"/>
              <a:t>typically</a:t>
            </a:r>
            <a:r>
              <a:rPr lang="sv-SE" dirty="0"/>
              <a:t> monitor </a:t>
            </a:r>
            <a:r>
              <a:rPr lang="sv-SE" dirty="0" err="1"/>
              <a:t>each</a:t>
            </a:r>
            <a:r>
              <a:rPr lang="sv-SE" dirty="0"/>
              <a:t> system </a:t>
            </a:r>
            <a:r>
              <a:rPr lang="sv-SE" dirty="0" err="1"/>
              <a:t>resource</a:t>
            </a:r>
            <a:r>
              <a:rPr lang="sv-SE" dirty="0"/>
              <a:t> or </a:t>
            </a:r>
            <a:r>
              <a:rPr lang="sv-SE" dirty="0" err="1"/>
              <a:t>state</a:t>
            </a:r>
            <a:r>
              <a:rPr lang="sv-SE" dirty="0"/>
              <a:t> for </a:t>
            </a:r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compute</a:t>
            </a:r>
            <a:r>
              <a:rPr lang="sv-SE" dirty="0"/>
              <a:t> </a:t>
            </a:r>
            <a:r>
              <a:rPr lang="sv-SE" dirty="0" err="1"/>
              <a:t>node</a:t>
            </a:r>
            <a:r>
              <a:rPr lang="sv-SE" dirty="0"/>
              <a:t> </a:t>
            </a:r>
            <a:r>
              <a:rPr lang="sv-SE" dirty="0" err="1"/>
              <a:t>independently</a:t>
            </a:r>
            <a:r>
              <a:rPr lang="sv-SE" dirty="0"/>
              <a:t> for potential deviations or </a:t>
            </a:r>
            <a:r>
              <a:rPr lang="sv-SE" dirty="0" err="1"/>
              <a:t>anomalies</a:t>
            </a:r>
            <a:r>
              <a:rPr lang="sv-SE" dirty="0"/>
              <a:t> </a:t>
            </a:r>
            <a:r>
              <a:rPr lang="sv-SE" dirty="0" err="1"/>
              <a:t>relying</a:t>
            </a:r>
            <a:r>
              <a:rPr lang="sv-SE" dirty="0"/>
              <a:t> on a pre-</a:t>
            </a:r>
            <a:r>
              <a:rPr lang="sv-SE" dirty="0" err="1"/>
              <a:t>defined</a:t>
            </a:r>
            <a:r>
              <a:rPr lang="sv-SE" dirty="0"/>
              <a:t> </a:t>
            </a:r>
            <a:r>
              <a:rPr lang="sv-SE" dirty="0" err="1"/>
              <a:t>threshold</a:t>
            </a:r>
            <a:r>
              <a:rPr lang="sv-SE" dirty="0"/>
              <a:t>. </a:t>
            </a:r>
            <a:r>
              <a:rPr lang="sv-SE" dirty="0" err="1"/>
              <a:t>Such</a:t>
            </a:r>
            <a:r>
              <a:rPr lang="sv-SE" dirty="0"/>
              <a:t> </a:t>
            </a:r>
            <a:r>
              <a:rPr lang="sv-SE" dirty="0" err="1"/>
              <a:t>methods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identify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those</a:t>
            </a:r>
            <a:r>
              <a:rPr lang="sv-SE" dirty="0"/>
              <a:t> </a:t>
            </a:r>
            <a:r>
              <a:rPr lang="sv-SE" dirty="0" err="1"/>
              <a:t>anomalous</a:t>
            </a:r>
            <a:r>
              <a:rPr lang="sv-SE" dirty="0"/>
              <a:t> scenarios in </a:t>
            </a:r>
            <a:r>
              <a:rPr lang="sv-SE" dirty="0" err="1"/>
              <a:t>which</a:t>
            </a:r>
            <a:r>
              <a:rPr lang="sv-SE" dirty="0"/>
              <a:t> an </a:t>
            </a:r>
            <a:r>
              <a:rPr lang="sv-SE" dirty="0" err="1"/>
              <a:t>individual</a:t>
            </a:r>
            <a:r>
              <a:rPr lang="sv-SE" dirty="0"/>
              <a:t> </a:t>
            </a:r>
            <a:r>
              <a:rPr lang="sv-SE" dirty="0" err="1"/>
              <a:t>node</a:t>
            </a:r>
            <a:r>
              <a:rPr lang="sv-SE" dirty="0"/>
              <a:t> </a:t>
            </a:r>
            <a:r>
              <a:rPr lang="sv-SE" dirty="0" err="1"/>
              <a:t>exhibits</a:t>
            </a:r>
            <a:r>
              <a:rPr lang="sv-SE" dirty="0"/>
              <a:t> </a:t>
            </a:r>
            <a:r>
              <a:rPr lang="sv-SE" dirty="0" err="1"/>
              <a:t>significant</a:t>
            </a:r>
            <a:r>
              <a:rPr lang="sv-SE" dirty="0"/>
              <a:t> deviation for </a:t>
            </a:r>
            <a:r>
              <a:rPr lang="sv-SE" dirty="0" err="1"/>
              <a:t>individual</a:t>
            </a:r>
            <a:r>
              <a:rPr lang="sv-SE" dirty="0"/>
              <a:t> </a:t>
            </a:r>
            <a:r>
              <a:rPr lang="sv-SE" dirty="0" err="1"/>
              <a:t>resources</a:t>
            </a:r>
            <a:r>
              <a:rPr lang="sv-SE" dirty="0"/>
              <a:t>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600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only mentioned “gradient descent” method in paper</a:t>
            </a:r>
            <a:r>
              <a:rPr lang="zh-CN" altLang="sv-SE" dirty="0"/>
              <a:t>， </a:t>
            </a:r>
            <a:r>
              <a:rPr lang="sv-SE" altLang="zh-CN" dirty="0"/>
              <a:t>no </a:t>
            </a:r>
            <a:r>
              <a:rPr lang="sv-SE" altLang="zh-CN" dirty="0" err="1"/>
              <a:t>details</a:t>
            </a:r>
            <a:r>
              <a:rPr lang="sv-SE" altLang="zh-CN" dirty="0"/>
              <a:t>. </a:t>
            </a:r>
            <a:r>
              <a:rPr lang="sv-SE" altLang="zh-CN" dirty="0" err="1"/>
              <a:t>Keras</a:t>
            </a:r>
            <a:endParaRPr lang="sv-SE" altLang="zh-CN" dirty="0"/>
          </a:p>
          <a:p>
            <a:r>
              <a:rPr lang="sv-SE" dirty="0"/>
              <a:t>Common situation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engineering</a:t>
            </a:r>
            <a:r>
              <a:rPr lang="sv-SE" dirty="0"/>
              <a:t> research, less </a:t>
            </a:r>
            <a:r>
              <a:rPr lang="sv-SE" dirty="0" err="1"/>
              <a:t>care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optimization</a:t>
            </a:r>
            <a:r>
              <a:rPr lang="sv-SE" dirty="0"/>
              <a:t> </a:t>
            </a:r>
            <a:r>
              <a:rPr lang="sv-SE" dirty="0" err="1"/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407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LOF: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densities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has a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854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37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Operations: signal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compression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transmission operations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Unauthorized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access: lack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sensitive data manipulation;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 to test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port has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weekness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Virus: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extra process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Flood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make the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unreachable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’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collected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 a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daemon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Linux/Unix systems, to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12 BBB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510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respectively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Best: 20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NNs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outperforms</a:t>
            </a: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83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F1 score to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quantitatively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durations.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as the duration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F1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F1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 given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Fig. 6 shows the F1 and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scores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AOT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CUSUM and LOF.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188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Unauthorized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access: lack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sensitive data manipulation;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544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 to test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port has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weekness</a:t>
            </a:r>
            <a:r>
              <a:rPr lang="sv-S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82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249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Virus: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extra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34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Flood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make the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unreachable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513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 attacks on auto-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traces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system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339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*Adaptability: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nature of anomalies keeps changing over time as intruders adapt their network attacks to evade existing </a:t>
            </a:r>
            <a:r>
              <a:rPr lang="en-US" altLang="zh-CN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intrusion detection solutions. So, adaptability of the detection method is necessary to update with the current anomalies encountered in the local network or the Internet.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sz="10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 Machine Learning: </a:t>
            </a:r>
            <a:r>
              <a:rPr lang="en-US" sz="10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helpful to recall a common metaphor: security is sometimes thought of as a chess game between two plays.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sv-SE" sz="1200" b="1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sv-S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calable</a:t>
            </a:r>
            <a:r>
              <a:rPr lang="sv-S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sv-S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sv-S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sv-S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deal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consuming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tremendous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sv-SE" sz="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*Only a few intrusion datasets with sufficient amount of attack information are available publicly.</a:t>
            </a:r>
            <a:endParaRPr lang="en-US" altLang="zh-CN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*Developing an appropriate and fast feature selection method for each attack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667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Sensor: use physical layer features to detect the transmission pattern.</a:t>
            </a:r>
          </a:p>
          <a:p>
            <a:r>
              <a:rPr lang="en-US" dirty="0"/>
              <a:t>Sensor network is distributed, then distributed algorithm maybe will play a role</a:t>
            </a:r>
          </a:p>
          <a:p>
            <a:r>
              <a:rPr lang="en-US" dirty="0"/>
              <a:t>Also, now many IDS designs only concern about the model to choose and less concern about the algorithm to achieve the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1628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868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 attacks on auto-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leave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traces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system </a:t>
            </a:r>
            <a:r>
              <a:rPr lang="sv-S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</a:t>
            </a:r>
            <a:r>
              <a:rPr lang="sv-S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82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 algorithm </a:t>
            </a:r>
            <a:r>
              <a:rPr 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depend on the problem we try to solve</a:t>
            </a:r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8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problems in cyber security are well suited to the application of machine learning as they often involve some form of anomaly detection</a:t>
            </a: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870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 algorithm </a:t>
            </a:r>
            <a:r>
              <a:rPr 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depend on the problem we try to solve</a:t>
            </a:r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122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Misuse detection uses patterns of well-known attacks or weak spots of the system to identify intrusions.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 detection tries to determine whether deviation from the established normal usage patterns can be flagged as intrusions. </a:t>
            </a:r>
            <a:endParaRPr lang="en-US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Intrusion detection (mitigate</a:t>
            </a:r>
            <a:r>
              <a:rPr 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</a:t>
            </a:r>
            <a:r>
              <a:rPr lang="en-US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identify unusual</a:t>
            </a:r>
            <a:r>
              <a:rPr 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 or attacks to secure internal network.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 detection: difficult to implement on embedded devices (limited computation and communication resources, hard to frequently update and patch)</a:t>
            </a:r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00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 detection is an important data analysis task which is useful for identifying the network intrusions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finding patterns in network traffic that do not conform to the expected normal behavior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03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data requires processing because the data are of different types </a:t>
            </a:r>
            <a:endParaRPr lang="en-US" dirty="0"/>
          </a:p>
          <a:p>
            <a:pPr marL="177800" marR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ques are based on the individual anomaly detection techniques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CF7CE-F4C0-45D9-88AF-B8369C4CCE1A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221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sv-SE"/>
              <a:t>Klicka här för att ändra format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9" b="7207"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 userDrawn="1"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 userDrawn="1"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 userDrawn="1"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3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GB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521388" y="6280057"/>
            <a:ext cx="1033650" cy="365125"/>
          </a:xfrm>
        </p:spPr>
        <p:txBody>
          <a:bodyPr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178A563-CAB0-6241-AC3D-D2A3AAC6AAA9}" type="datetime1">
              <a:rPr lang="sv-SE" smtClean="0"/>
              <a:t>2019-03-21</a:t>
            </a:fld>
            <a:endParaRPr lang="sv-SE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280057"/>
            <a:ext cx="5184962" cy="365125"/>
          </a:xfrm>
        </p:spPr>
        <p:txBody>
          <a:bodyPr vert="horz" lIns="0" tIns="0" rIns="0" bIns="0" rtlCol="0" anchor="t"/>
          <a:lstStyle>
            <a:lvl1pPr>
              <a:defRPr lang="sv-SE" sz="1100" cap="none" baseline="0" dirty="0" smtClean="0">
                <a:solidFill>
                  <a:schemeClr val="tx1"/>
                </a:solidFill>
              </a:defRPr>
            </a:lvl1pPr>
          </a:lstStyle>
          <a:p>
            <a:r>
              <a:rPr lang="en-GB"/>
              <a:t>www.kth.se</a:t>
            </a:r>
          </a:p>
        </p:txBody>
      </p:sp>
    </p:spTree>
    <p:extLst>
      <p:ext uri="{BB962C8B-B14F-4D97-AF65-F5344CB8AC3E}">
        <p14:creationId xmlns:p14="http://schemas.microsoft.com/office/powerpoint/2010/main" val="11119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 dirty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3" hasCustomPrompt="1"/>
          </p:nvPr>
        </p:nvSpPr>
        <p:spPr>
          <a:xfrm>
            <a:off x="1619250" y="5710519"/>
            <a:ext cx="3427413" cy="177894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 err="1"/>
              <a:t>Footer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521388" y="6280057"/>
            <a:ext cx="1033650" cy="365125"/>
          </a:xfrm>
        </p:spPr>
        <p:txBody>
          <a:bodyPr/>
          <a:lstStyle>
            <a:lvl1pPr algn="r">
              <a:defRPr sz="1100"/>
            </a:lvl1pPr>
          </a:lstStyle>
          <a:p>
            <a:fld id="{F0489E7F-DA31-1048-8549-2A6541204C60}" type="datetime1">
              <a:rPr lang="sv-SE" smtClean="0"/>
              <a:t>2019-03-21</a:t>
            </a:fld>
            <a:endParaRPr lang="sv-SE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280057"/>
            <a:ext cx="5184962" cy="365125"/>
          </a:xfrm>
        </p:spPr>
        <p:txBody>
          <a:bodyPr vert="horz" lIns="0" tIns="0" rIns="0" bIns="0" rtlCol="0" anchor="t"/>
          <a:lstStyle>
            <a:lvl1pPr>
              <a:defRPr lang="sv-SE" sz="1100" cap="none" baseline="0" dirty="0" smtClean="0"/>
            </a:lvl1pPr>
          </a:lstStyle>
          <a:p>
            <a:r>
              <a:rPr lang="en-GB"/>
              <a:t>www.kth.se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552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3312790" cy="407828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GB" dirty="0"/>
          </a:p>
        </p:txBody>
      </p:sp>
      <p:sp>
        <p:nvSpPr>
          <p:cNvPr id="12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521388" y="6280057"/>
            <a:ext cx="1033650" cy="365125"/>
          </a:xfrm>
        </p:spPr>
        <p:txBody>
          <a:bodyPr/>
          <a:lstStyle>
            <a:lvl1pPr algn="r">
              <a:defRPr sz="1100"/>
            </a:lvl1pPr>
          </a:lstStyle>
          <a:p>
            <a:fld id="{D5BF3A52-E198-D945-AF7A-34D1EBE5534B}" type="datetime1">
              <a:rPr lang="sv-SE" smtClean="0"/>
              <a:t>2019-03-21</a:t>
            </a:fld>
            <a:endParaRPr lang="sv-SE"/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280057"/>
            <a:ext cx="5184962" cy="365125"/>
          </a:xfrm>
        </p:spPr>
        <p:txBody>
          <a:bodyPr vert="horz" lIns="0" tIns="0" rIns="0" bIns="0" rtlCol="0" anchor="t"/>
          <a:lstStyle>
            <a:lvl1pPr>
              <a:defRPr lang="sv-SE" sz="1100" cap="none" baseline="0" dirty="0" smtClean="0"/>
            </a:lvl1pPr>
          </a:lstStyle>
          <a:p>
            <a:r>
              <a:rPr lang="en-GB"/>
              <a:t>www.kth.se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20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3312790" cy="407828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>
          <a:xfrm>
            <a:off x="5226050" y="1582740"/>
            <a:ext cx="3328988" cy="407828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sv-SE"/>
              <a:t>Klicka på ikonen för att lägga till ett diagram</a:t>
            </a:r>
            <a:endParaRPr lang="en-GB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GB" dirty="0"/>
          </a:p>
        </p:txBody>
      </p:sp>
      <p:sp>
        <p:nvSpPr>
          <p:cNvPr id="14" name="Platshållare för text 7"/>
          <p:cNvSpPr>
            <a:spLocks noGrp="1"/>
          </p:cNvSpPr>
          <p:nvPr>
            <p:ph type="body" sz="quarter" idx="14" hasCustomPrompt="1"/>
          </p:nvPr>
        </p:nvSpPr>
        <p:spPr>
          <a:xfrm>
            <a:off x="1619250" y="5710519"/>
            <a:ext cx="3427413" cy="177894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 err="1"/>
              <a:t>Footer</a:t>
            </a:r>
            <a:endParaRPr lang="en-GB" dirty="0"/>
          </a:p>
        </p:txBody>
      </p:sp>
      <p:sp>
        <p:nvSpPr>
          <p:cNvPr id="15" name="Platshållare för text 7"/>
          <p:cNvSpPr>
            <a:spLocks noGrp="1"/>
          </p:cNvSpPr>
          <p:nvPr>
            <p:ph type="body" sz="quarter" idx="15" hasCustomPrompt="1"/>
          </p:nvPr>
        </p:nvSpPr>
        <p:spPr>
          <a:xfrm>
            <a:off x="1619250" y="1147763"/>
            <a:ext cx="6935788" cy="287337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sv-SE" dirty="0" err="1"/>
              <a:t>Unit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measure</a:t>
            </a:r>
            <a:endParaRPr lang="en-GB" dirty="0"/>
          </a:p>
        </p:txBody>
      </p:sp>
      <p:sp>
        <p:nvSpPr>
          <p:cNvPr id="12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521388" y="6280057"/>
            <a:ext cx="1033650" cy="365125"/>
          </a:xfrm>
        </p:spPr>
        <p:txBody>
          <a:bodyPr/>
          <a:lstStyle>
            <a:lvl1pPr algn="r">
              <a:defRPr sz="1100"/>
            </a:lvl1pPr>
          </a:lstStyle>
          <a:p>
            <a:fld id="{B916A0FC-6231-3C48-98FE-AAF152422644}" type="datetime1">
              <a:rPr lang="sv-SE" smtClean="0"/>
              <a:t>2019-03-21</a:t>
            </a:fld>
            <a:endParaRPr lang="sv-SE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280057"/>
            <a:ext cx="5184962" cy="365125"/>
          </a:xfrm>
        </p:spPr>
        <p:txBody>
          <a:bodyPr vert="horz" lIns="0" tIns="0" rIns="0" bIns="0" rtlCol="0" anchor="t"/>
          <a:lstStyle>
            <a:lvl1pPr>
              <a:defRPr lang="sv-SE" sz="1100" cap="none" baseline="0" dirty="0" smtClean="0"/>
            </a:lvl1pPr>
          </a:lstStyle>
          <a:p>
            <a:r>
              <a:rPr lang="en-GB"/>
              <a:t>www.kth.se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49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sv-SE" dirty="0"/>
              <a:t>Klicka här för att ändra format</a:t>
            </a:r>
            <a:endParaRPr lang="en-GB" dirty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3" hasCustomPrompt="1"/>
          </p:nvPr>
        </p:nvSpPr>
        <p:spPr>
          <a:xfrm>
            <a:off x="1619250" y="1147763"/>
            <a:ext cx="6935788" cy="287337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sv-SE" dirty="0" err="1"/>
              <a:t>Unit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measure</a:t>
            </a:r>
            <a:endParaRPr lang="en-GB" dirty="0"/>
          </a:p>
        </p:txBody>
      </p:sp>
      <p:sp>
        <p:nvSpPr>
          <p:cNvPr id="11" name="Platshållare för diagram 10"/>
          <p:cNvSpPr>
            <a:spLocks noGrp="1"/>
          </p:cNvSpPr>
          <p:nvPr>
            <p:ph type="chart" sz="quarter" idx="14"/>
          </p:nvPr>
        </p:nvSpPr>
        <p:spPr>
          <a:xfrm>
            <a:off x="1619250" y="1582738"/>
            <a:ext cx="6935788" cy="4103687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latshållare för text 7"/>
          <p:cNvSpPr>
            <a:spLocks noGrp="1"/>
          </p:cNvSpPr>
          <p:nvPr>
            <p:ph type="body" sz="quarter" idx="15" hasCustomPrompt="1"/>
          </p:nvPr>
        </p:nvSpPr>
        <p:spPr>
          <a:xfrm>
            <a:off x="1619250" y="5710519"/>
            <a:ext cx="3427413" cy="177894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 err="1"/>
              <a:t>Footer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521388" y="6280057"/>
            <a:ext cx="1033650" cy="365125"/>
          </a:xfrm>
        </p:spPr>
        <p:txBody>
          <a:bodyPr/>
          <a:lstStyle>
            <a:lvl1pPr algn="r">
              <a:defRPr sz="1100"/>
            </a:lvl1pPr>
          </a:lstStyle>
          <a:p>
            <a:fld id="{43B86E5F-1C29-4D41-8BAB-088932068C08}" type="datetime1">
              <a:rPr lang="sv-SE" smtClean="0"/>
              <a:t>2019-03-21</a:t>
            </a:fld>
            <a:endParaRPr lang="sv-SE"/>
          </a:p>
        </p:txBody>
      </p:sp>
      <p:sp>
        <p:nvSpPr>
          <p:cNvPr id="13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280057"/>
            <a:ext cx="5184962" cy="365125"/>
          </a:xfrm>
        </p:spPr>
        <p:txBody>
          <a:bodyPr vert="horz" lIns="0" tIns="0" rIns="0" bIns="0" rtlCol="0" anchor="t"/>
          <a:lstStyle>
            <a:lvl1pPr>
              <a:defRPr lang="sv-SE" sz="1100" cap="none" baseline="0" dirty="0" smtClean="0"/>
            </a:lvl1pPr>
          </a:lstStyle>
          <a:p>
            <a:r>
              <a:rPr lang="en-GB"/>
              <a:t>www.kth.se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63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 dirty="0"/>
          </a:p>
        </p:txBody>
      </p:sp>
      <p:sp>
        <p:nvSpPr>
          <p:cNvPr id="8" name="Platshållare för bild 8"/>
          <p:cNvSpPr>
            <a:spLocks noGrp="1"/>
          </p:cNvSpPr>
          <p:nvPr>
            <p:ph type="pic" sz="quarter" idx="14"/>
          </p:nvPr>
        </p:nvSpPr>
        <p:spPr>
          <a:xfrm>
            <a:off x="1619250" y="1582739"/>
            <a:ext cx="3328988" cy="4078286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 dirty="0"/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GB" dirty="0"/>
          </a:p>
        </p:txBody>
      </p:sp>
      <p:sp>
        <p:nvSpPr>
          <p:cNvPr id="13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521388" y="6280057"/>
            <a:ext cx="1033650" cy="365125"/>
          </a:xfrm>
        </p:spPr>
        <p:txBody>
          <a:bodyPr/>
          <a:lstStyle>
            <a:lvl1pPr algn="r">
              <a:defRPr sz="1100"/>
            </a:lvl1pPr>
          </a:lstStyle>
          <a:p>
            <a:fld id="{8CB4F0CC-28E5-0542-80CF-44D2F9479115}" type="datetime1">
              <a:rPr lang="sv-SE" smtClean="0"/>
              <a:t>2019-03-21</a:t>
            </a:fld>
            <a:endParaRPr lang="sv-SE"/>
          </a:p>
        </p:txBody>
      </p:sp>
      <p:sp>
        <p:nvSpPr>
          <p:cNvPr id="15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280057"/>
            <a:ext cx="5184962" cy="365125"/>
          </a:xfrm>
        </p:spPr>
        <p:txBody>
          <a:bodyPr vert="horz" lIns="0" tIns="0" rIns="0" bIns="0" rtlCol="0" anchor="t"/>
          <a:lstStyle>
            <a:lvl1pPr>
              <a:defRPr lang="sv-SE" sz="1100" cap="none" baseline="0" dirty="0" smtClean="0"/>
            </a:lvl1pPr>
          </a:lstStyle>
          <a:p>
            <a:r>
              <a:rPr lang="en-GB"/>
              <a:t>www.kth.se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36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>
            <a:spLocks noGrp="1"/>
          </p:cNvSpPr>
          <p:nvPr>
            <p:ph type="title" hasCustomPrompt="1"/>
          </p:nvPr>
        </p:nvSpPr>
        <p:spPr>
          <a:xfrm>
            <a:off x="1619250" y="404870"/>
            <a:ext cx="6935788" cy="668338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 err="1"/>
              <a:t>Chapter</a:t>
            </a:r>
            <a:r>
              <a:rPr lang="sv-SE" dirty="0"/>
              <a:t> </a:t>
            </a:r>
            <a:r>
              <a:rPr lang="sv-SE" dirty="0" err="1"/>
              <a:t>heading</a:t>
            </a:r>
            <a:endParaRPr lang="en-GB" dirty="0"/>
          </a:p>
        </p:txBody>
      </p:sp>
      <p:sp>
        <p:nvSpPr>
          <p:cNvPr id="14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-7418" y="1582739"/>
            <a:ext cx="9205205" cy="4711208"/>
          </a:xfrm>
          <a:custGeom>
            <a:avLst/>
            <a:gdLst>
              <a:gd name="connsiteX0" fmla="*/ 708568 w 9144000"/>
              <a:gd name="connsiteY0" fmla="*/ 0 h 4251325"/>
              <a:gd name="connsiteX1" fmla="*/ 9144000 w 9144000"/>
              <a:gd name="connsiteY1" fmla="*/ 0 h 4251325"/>
              <a:gd name="connsiteX2" fmla="*/ 9144000 w 9144000"/>
              <a:gd name="connsiteY2" fmla="*/ 0 h 4251325"/>
              <a:gd name="connsiteX3" fmla="*/ 9144000 w 9144000"/>
              <a:gd name="connsiteY3" fmla="*/ 3542757 h 4251325"/>
              <a:gd name="connsiteX4" fmla="*/ 8435432 w 9144000"/>
              <a:gd name="connsiteY4" fmla="*/ 4251325 h 4251325"/>
              <a:gd name="connsiteX5" fmla="*/ 0 w 9144000"/>
              <a:gd name="connsiteY5" fmla="*/ 4251325 h 4251325"/>
              <a:gd name="connsiteX6" fmla="*/ 0 w 9144000"/>
              <a:gd name="connsiteY6" fmla="*/ 4251325 h 4251325"/>
              <a:gd name="connsiteX7" fmla="*/ 0 w 9144000"/>
              <a:gd name="connsiteY7" fmla="*/ 708568 h 4251325"/>
              <a:gd name="connsiteX8" fmla="*/ 708568 w 9144000"/>
              <a:gd name="connsiteY8" fmla="*/ 0 h 4251325"/>
              <a:gd name="connsiteX0" fmla="*/ 180030 w 9301262"/>
              <a:gd name="connsiteY0" fmla="*/ 0 h 4260850"/>
              <a:gd name="connsiteX1" fmla="*/ 9301262 w 9301262"/>
              <a:gd name="connsiteY1" fmla="*/ 9525 h 4260850"/>
              <a:gd name="connsiteX2" fmla="*/ 9301262 w 9301262"/>
              <a:gd name="connsiteY2" fmla="*/ 9525 h 4260850"/>
              <a:gd name="connsiteX3" fmla="*/ 9301262 w 9301262"/>
              <a:gd name="connsiteY3" fmla="*/ 3552282 h 4260850"/>
              <a:gd name="connsiteX4" fmla="*/ 8592694 w 9301262"/>
              <a:gd name="connsiteY4" fmla="*/ 4260850 h 4260850"/>
              <a:gd name="connsiteX5" fmla="*/ 157262 w 9301262"/>
              <a:gd name="connsiteY5" fmla="*/ 4260850 h 4260850"/>
              <a:gd name="connsiteX6" fmla="*/ 157262 w 9301262"/>
              <a:gd name="connsiteY6" fmla="*/ 4260850 h 4260850"/>
              <a:gd name="connsiteX7" fmla="*/ 157262 w 9301262"/>
              <a:gd name="connsiteY7" fmla="*/ 718093 h 4260850"/>
              <a:gd name="connsiteX8" fmla="*/ 180030 w 9301262"/>
              <a:gd name="connsiteY8" fmla="*/ 0 h 4260850"/>
              <a:gd name="connsiteX0" fmla="*/ 23406 w 9144638"/>
              <a:gd name="connsiteY0" fmla="*/ 0 h 4260850"/>
              <a:gd name="connsiteX1" fmla="*/ 9144638 w 9144638"/>
              <a:gd name="connsiteY1" fmla="*/ 9525 h 4260850"/>
              <a:gd name="connsiteX2" fmla="*/ 9144638 w 9144638"/>
              <a:gd name="connsiteY2" fmla="*/ 9525 h 4260850"/>
              <a:gd name="connsiteX3" fmla="*/ 9144638 w 9144638"/>
              <a:gd name="connsiteY3" fmla="*/ 3552282 h 4260850"/>
              <a:gd name="connsiteX4" fmla="*/ 8436070 w 9144638"/>
              <a:gd name="connsiteY4" fmla="*/ 4260850 h 4260850"/>
              <a:gd name="connsiteX5" fmla="*/ 638 w 9144638"/>
              <a:gd name="connsiteY5" fmla="*/ 4260850 h 4260850"/>
              <a:gd name="connsiteX6" fmla="*/ 638 w 9144638"/>
              <a:gd name="connsiteY6" fmla="*/ 4260850 h 4260850"/>
              <a:gd name="connsiteX7" fmla="*/ 638 w 9144638"/>
              <a:gd name="connsiteY7" fmla="*/ 718093 h 4260850"/>
              <a:gd name="connsiteX8" fmla="*/ 23406 w 9144638"/>
              <a:gd name="connsiteY8" fmla="*/ 0 h 4260850"/>
              <a:gd name="connsiteX0" fmla="*/ 11705 w 9161512"/>
              <a:gd name="connsiteY0" fmla="*/ 9525 h 4251325"/>
              <a:gd name="connsiteX1" fmla="*/ 9161512 w 9161512"/>
              <a:gd name="connsiteY1" fmla="*/ 0 h 4251325"/>
              <a:gd name="connsiteX2" fmla="*/ 9161512 w 9161512"/>
              <a:gd name="connsiteY2" fmla="*/ 0 h 4251325"/>
              <a:gd name="connsiteX3" fmla="*/ 9161512 w 9161512"/>
              <a:gd name="connsiteY3" fmla="*/ 3542757 h 4251325"/>
              <a:gd name="connsiteX4" fmla="*/ 8452944 w 9161512"/>
              <a:gd name="connsiteY4" fmla="*/ 4251325 h 4251325"/>
              <a:gd name="connsiteX5" fmla="*/ 17512 w 9161512"/>
              <a:gd name="connsiteY5" fmla="*/ 4251325 h 4251325"/>
              <a:gd name="connsiteX6" fmla="*/ 17512 w 9161512"/>
              <a:gd name="connsiteY6" fmla="*/ 4251325 h 4251325"/>
              <a:gd name="connsiteX7" fmla="*/ 17512 w 9161512"/>
              <a:gd name="connsiteY7" fmla="*/ 708568 h 4251325"/>
              <a:gd name="connsiteX8" fmla="*/ 11705 w 9161512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8441308 w 9149876"/>
              <a:gd name="connsiteY4" fmla="*/ 42513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1316608 w 9149876"/>
              <a:gd name="connsiteY4" fmla="*/ 39465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542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23432 w 9156700"/>
              <a:gd name="connsiteY4" fmla="*/ 39465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0 w 9156700"/>
              <a:gd name="connsiteY6" fmla="*/ 4270375 h 4270375"/>
              <a:gd name="connsiteX7" fmla="*/ 12700 w 9156700"/>
              <a:gd name="connsiteY7" fmla="*/ 708568 h 4270375"/>
              <a:gd name="connsiteX8" fmla="*/ 6893 w 9156700"/>
              <a:gd name="connsiteY8" fmla="*/ 9525 h 427037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084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211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57675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13243 w 9163050"/>
              <a:gd name="connsiteY0" fmla="*/ 9525 h 4295946"/>
              <a:gd name="connsiteX1" fmla="*/ 9163050 w 9163050"/>
              <a:gd name="connsiteY1" fmla="*/ 0 h 4295946"/>
              <a:gd name="connsiteX2" fmla="*/ 9163050 w 9163050"/>
              <a:gd name="connsiteY2" fmla="*/ 0 h 4295946"/>
              <a:gd name="connsiteX3" fmla="*/ 9163050 w 9163050"/>
              <a:gd name="connsiteY3" fmla="*/ 3923757 h 4295946"/>
              <a:gd name="connsiteX4" fmla="*/ 1348832 w 9163050"/>
              <a:gd name="connsiteY4" fmla="*/ 3921125 h 4295946"/>
              <a:gd name="connsiteX5" fmla="*/ 1209675 w 9163050"/>
              <a:gd name="connsiteY5" fmla="*/ 4283160 h 4295946"/>
              <a:gd name="connsiteX6" fmla="*/ 0 w 9163050"/>
              <a:gd name="connsiteY6" fmla="*/ 4295946 h 4295946"/>
              <a:gd name="connsiteX7" fmla="*/ 19050 w 9163050"/>
              <a:gd name="connsiteY7" fmla="*/ 708568 h 4295946"/>
              <a:gd name="connsiteX8" fmla="*/ 13243 w 9163050"/>
              <a:gd name="connsiteY8" fmla="*/ 9525 h 4295946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1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2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30693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59604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6812"/>
              <a:gd name="connsiteX1" fmla="*/ 9156700 w 9156700"/>
              <a:gd name="connsiteY1" fmla="*/ 0 h 4276812"/>
              <a:gd name="connsiteX2" fmla="*/ 9156700 w 9156700"/>
              <a:gd name="connsiteY2" fmla="*/ 0 h 4276812"/>
              <a:gd name="connsiteX3" fmla="*/ 9156700 w 9156700"/>
              <a:gd name="connsiteY3" fmla="*/ 3923757 h 4276812"/>
              <a:gd name="connsiteX4" fmla="*/ 1342482 w 9156700"/>
              <a:gd name="connsiteY4" fmla="*/ 3959604 h 4276812"/>
              <a:gd name="connsiteX5" fmla="*/ 1203325 w 9156700"/>
              <a:gd name="connsiteY5" fmla="*/ 4267882 h 4276812"/>
              <a:gd name="connsiteX6" fmla="*/ 0 w 9156700"/>
              <a:gd name="connsiteY6" fmla="*/ 4276812 h 4276812"/>
              <a:gd name="connsiteX7" fmla="*/ 12700 w 9156700"/>
              <a:gd name="connsiteY7" fmla="*/ 708568 h 4276812"/>
              <a:gd name="connsiteX8" fmla="*/ 6893 w 9156700"/>
              <a:gd name="connsiteY8" fmla="*/ 9525 h 427681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69276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54641"/>
              <a:gd name="connsiteY0" fmla="*/ 9525 h 4267882"/>
              <a:gd name="connsiteX1" fmla="*/ 9149876 w 9154641"/>
              <a:gd name="connsiteY1" fmla="*/ 0 h 4267882"/>
              <a:gd name="connsiteX2" fmla="*/ 9149876 w 9154641"/>
              <a:gd name="connsiteY2" fmla="*/ 0 h 4267882"/>
              <a:gd name="connsiteX3" fmla="*/ 9154641 w 9154641"/>
              <a:gd name="connsiteY3" fmla="*/ 3952802 h 4267882"/>
              <a:gd name="connsiteX4" fmla="*/ 1338039 w 9154641"/>
              <a:gd name="connsiteY4" fmla="*/ 3954857 h 4267882"/>
              <a:gd name="connsiteX5" fmla="*/ 1196501 w 9154641"/>
              <a:gd name="connsiteY5" fmla="*/ 4267882 h 4267882"/>
              <a:gd name="connsiteX6" fmla="*/ 2701 w 9154641"/>
              <a:gd name="connsiteY6" fmla="*/ 4264722 h 4267882"/>
              <a:gd name="connsiteX7" fmla="*/ 5876 w 9154641"/>
              <a:gd name="connsiteY7" fmla="*/ 708568 h 4267882"/>
              <a:gd name="connsiteX8" fmla="*/ 69 w 9154641"/>
              <a:gd name="connsiteY8" fmla="*/ 9525 h 4267882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9702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174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0600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7847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19844 w 9150032"/>
              <a:gd name="connsiteY4" fmla="*/ 3967847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5 w 9150032"/>
              <a:gd name="connsiteY4" fmla="*/ 3960599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3115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3115 w 9150032"/>
              <a:gd name="connsiteY5" fmla="*/ 4275168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4831"/>
              <a:gd name="connsiteX1" fmla="*/ 9149876 w 9150032"/>
              <a:gd name="connsiteY1" fmla="*/ 9702 h 4284831"/>
              <a:gd name="connsiteX2" fmla="*/ 9149876 w 9150032"/>
              <a:gd name="connsiteY2" fmla="*/ 89 h 4284831"/>
              <a:gd name="connsiteX3" fmla="*/ 9141983 w 9150032"/>
              <a:gd name="connsiteY3" fmla="*/ 3960138 h 4284831"/>
              <a:gd name="connsiteX4" fmla="*/ 1326965 w 9150032"/>
              <a:gd name="connsiteY4" fmla="*/ 3960599 h 4284831"/>
              <a:gd name="connsiteX5" fmla="*/ 1210742 w 9150032"/>
              <a:gd name="connsiteY5" fmla="*/ 4284831 h 4284831"/>
              <a:gd name="connsiteX6" fmla="*/ 2701 w 9150032"/>
              <a:gd name="connsiteY6" fmla="*/ 4279257 h 4284831"/>
              <a:gd name="connsiteX7" fmla="*/ 5876 w 9150032"/>
              <a:gd name="connsiteY7" fmla="*/ 718270 h 4284831"/>
              <a:gd name="connsiteX8" fmla="*/ 69 w 9150032"/>
              <a:gd name="connsiteY8" fmla="*/ 0 h 4284831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4089"/>
              <a:gd name="connsiteX1" fmla="*/ 9149876 w 9150032"/>
              <a:gd name="connsiteY1" fmla="*/ 9702 h 4284089"/>
              <a:gd name="connsiteX2" fmla="*/ 9149876 w 9150032"/>
              <a:gd name="connsiteY2" fmla="*/ 89 h 4284089"/>
              <a:gd name="connsiteX3" fmla="*/ 9141983 w 9150032"/>
              <a:gd name="connsiteY3" fmla="*/ 3960138 h 4284089"/>
              <a:gd name="connsiteX4" fmla="*/ 1326965 w 9150032"/>
              <a:gd name="connsiteY4" fmla="*/ 3960599 h 4284089"/>
              <a:gd name="connsiteX5" fmla="*/ 1213116 w 9150032"/>
              <a:gd name="connsiteY5" fmla="*/ 4282416 h 4284089"/>
              <a:gd name="connsiteX6" fmla="*/ 2701 w 9150032"/>
              <a:gd name="connsiteY6" fmla="*/ 4284089 h 4284089"/>
              <a:gd name="connsiteX7" fmla="*/ 5876 w 9150032"/>
              <a:gd name="connsiteY7" fmla="*/ 718270 h 4284089"/>
              <a:gd name="connsiteX8" fmla="*/ 69 w 9150032"/>
              <a:gd name="connsiteY8" fmla="*/ 0 h 4284089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5075 w 9150032"/>
              <a:gd name="connsiteY6" fmla="*/ 4281672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5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2219 w 9150032"/>
              <a:gd name="connsiteY4" fmla="*/ 3970263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7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31714 w 9150006"/>
              <a:gd name="connsiteY4" fmla="*/ 3963015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17134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07470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5733 w 9150006"/>
              <a:gd name="connsiteY5" fmla="*/ 4005054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3360 w 9150006"/>
              <a:gd name="connsiteY5" fmla="*/ 4002638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213854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196100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65541"/>
              <a:gd name="connsiteX1" fmla="*/ 9150613 w 9152201"/>
              <a:gd name="connsiteY1" fmla="*/ 9702 h 4265541"/>
              <a:gd name="connsiteX2" fmla="*/ 9150613 w 9152201"/>
              <a:gd name="connsiteY2" fmla="*/ 89 h 4265541"/>
              <a:gd name="connsiteX3" fmla="*/ 9140347 w 9152201"/>
              <a:gd name="connsiteY3" fmla="*/ 3967387 h 4265541"/>
              <a:gd name="connsiteX4" fmla="*/ 1344317 w 9152201"/>
              <a:gd name="connsiteY4" fmla="*/ 3963016 h 4265541"/>
              <a:gd name="connsiteX5" fmla="*/ 1269350 w 9152201"/>
              <a:gd name="connsiteY5" fmla="*/ 4009885 h 4265541"/>
              <a:gd name="connsiteX6" fmla="*/ 1262230 w 9152201"/>
              <a:gd name="connsiteY6" fmla="*/ 4220084 h 4265541"/>
              <a:gd name="connsiteX7" fmla="*/ 1196100 w 9152201"/>
              <a:gd name="connsiteY7" fmla="*/ 4258492 h 4265541"/>
              <a:gd name="connsiteX8" fmla="*/ 4376 w 9152201"/>
              <a:gd name="connsiteY8" fmla="*/ 4265541 h 4265541"/>
              <a:gd name="connsiteX9" fmla="*/ 6613 w 9152201"/>
              <a:gd name="connsiteY9" fmla="*/ 718270 h 4265541"/>
              <a:gd name="connsiteX10" fmla="*/ 806 w 9152201"/>
              <a:gd name="connsiteY10" fmla="*/ 0 h 4265541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75580"/>
              <a:gd name="connsiteX1" fmla="*/ 9150613 w 9152201"/>
              <a:gd name="connsiteY1" fmla="*/ 9702 h 4275580"/>
              <a:gd name="connsiteX2" fmla="*/ 9150613 w 9152201"/>
              <a:gd name="connsiteY2" fmla="*/ 89 h 4275580"/>
              <a:gd name="connsiteX3" fmla="*/ 9140347 w 9152201"/>
              <a:gd name="connsiteY3" fmla="*/ 3967387 h 4275580"/>
              <a:gd name="connsiteX4" fmla="*/ 1344317 w 9152201"/>
              <a:gd name="connsiteY4" fmla="*/ 3963016 h 4275580"/>
              <a:gd name="connsiteX5" fmla="*/ 1269350 w 9152201"/>
              <a:gd name="connsiteY5" fmla="*/ 4009885 h 4275580"/>
              <a:gd name="connsiteX6" fmla="*/ 1262230 w 9152201"/>
              <a:gd name="connsiteY6" fmla="*/ 4220084 h 4275580"/>
              <a:gd name="connsiteX7" fmla="*/ 1173736 w 9152201"/>
              <a:gd name="connsiteY7" fmla="*/ 4268653 h 4275580"/>
              <a:gd name="connsiteX8" fmla="*/ 4376 w 9152201"/>
              <a:gd name="connsiteY8" fmla="*/ 4265541 h 4275580"/>
              <a:gd name="connsiteX9" fmla="*/ 6613 w 9152201"/>
              <a:gd name="connsiteY9" fmla="*/ 718270 h 4275580"/>
              <a:gd name="connsiteX10" fmla="*/ 806 w 9152201"/>
              <a:gd name="connsiteY10" fmla="*/ 0 h 4275580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90821"/>
              <a:gd name="connsiteX1" fmla="*/ 9150613 w 9152201"/>
              <a:gd name="connsiteY1" fmla="*/ 9702 h 4290821"/>
              <a:gd name="connsiteX2" fmla="*/ 9150613 w 9152201"/>
              <a:gd name="connsiteY2" fmla="*/ 89 h 4290821"/>
              <a:gd name="connsiteX3" fmla="*/ 9140347 w 9152201"/>
              <a:gd name="connsiteY3" fmla="*/ 3967387 h 4290821"/>
              <a:gd name="connsiteX4" fmla="*/ 1344317 w 9152201"/>
              <a:gd name="connsiteY4" fmla="*/ 3963016 h 4290821"/>
              <a:gd name="connsiteX5" fmla="*/ 1269350 w 9152201"/>
              <a:gd name="connsiteY5" fmla="*/ 4009885 h 4290821"/>
              <a:gd name="connsiteX6" fmla="*/ 1262230 w 9152201"/>
              <a:gd name="connsiteY6" fmla="*/ 4220084 h 4290821"/>
              <a:gd name="connsiteX7" fmla="*/ 1173736 w 9152201"/>
              <a:gd name="connsiteY7" fmla="*/ 4268653 h 4290821"/>
              <a:gd name="connsiteX8" fmla="*/ 4376 w 9152201"/>
              <a:gd name="connsiteY8" fmla="*/ 4265541 h 4290821"/>
              <a:gd name="connsiteX9" fmla="*/ 6613 w 9152201"/>
              <a:gd name="connsiteY9" fmla="*/ 718270 h 4290821"/>
              <a:gd name="connsiteX10" fmla="*/ 806 w 9152201"/>
              <a:gd name="connsiteY10" fmla="*/ 0 h 4290821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4376 w 9152201"/>
              <a:gd name="connsiteY8" fmla="*/ 4265541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2201"/>
              <a:gd name="connsiteY0" fmla="*/ 0 h 4275702"/>
              <a:gd name="connsiteX1" fmla="*/ 9150613 w 9152201"/>
              <a:gd name="connsiteY1" fmla="*/ 9702 h 4275702"/>
              <a:gd name="connsiteX2" fmla="*/ 9150613 w 9152201"/>
              <a:gd name="connsiteY2" fmla="*/ 89 h 4275702"/>
              <a:gd name="connsiteX3" fmla="*/ 9140347 w 9152201"/>
              <a:gd name="connsiteY3" fmla="*/ 3967387 h 4275702"/>
              <a:gd name="connsiteX4" fmla="*/ 1344317 w 9152201"/>
              <a:gd name="connsiteY4" fmla="*/ 3963016 h 4275702"/>
              <a:gd name="connsiteX5" fmla="*/ 1269350 w 9152201"/>
              <a:gd name="connsiteY5" fmla="*/ 4009885 h 4275702"/>
              <a:gd name="connsiteX6" fmla="*/ 1262230 w 9152201"/>
              <a:gd name="connsiteY6" fmla="*/ 4220084 h 4275702"/>
              <a:gd name="connsiteX7" fmla="*/ 1173736 w 9152201"/>
              <a:gd name="connsiteY7" fmla="*/ 4268653 h 4275702"/>
              <a:gd name="connsiteX8" fmla="*/ 0 w 9152201"/>
              <a:gd name="connsiteY8" fmla="*/ 4275702 h 4275702"/>
              <a:gd name="connsiteX9" fmla="*/ 6613 w 9152201"/>
              <a:gd name="connsiteY9" fmla="*/ 718270 h 4275702"/>
              <a:gd name="connsiteX10" fmla="*/ 806 w 9152201"/>
              <a:gd name="connsiteY10" fmla="*/ 0 h 4275702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0 w 9152201"/>
              <a:gd name="connsiteY8" fmla="*/ 4265542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45123 w 9153007"/>
              <a:gd name="connsiteY4" fmla="*/ 396301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39531 w 9153007"/>
              <a:gd name="connsiteY4" fmla="*/ 3968097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1134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4881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67917"/>
              <a:gd name="connsiteY0" fmla="*/ 0 h 4276230"/>
              <a:gd name="connsiteX1" fmla="*/ 9151419 w 9167917"/>
              <a:gd name="connsiteY1" fmla="*/ 9702 h 4276230"/>
              <a:gd name="connsiteX2" fmla="*/ 9151419 w 9167917"/>
              <a:gd name="connsiteY2" fmla="*/ 89 h 4276230"/>
              <a:gd name="connsiteX3" fmla="*/ 9167917 w 9167917"/>
              <a:gd name="connsiteY3" fmla="*/ 3974881 h 4276230"/>
              <a:gd name="connsiteX4" fmla="*/ 1352489 w 9167917"/>
              <a:gd name="connsiteY4" fmla="*/ 3975946 h 4276230"/>
              <a:gd name="connsiteX5" fmla="*/ 1270156 w 9167917"/>
              <a:gd name="connsiteY5" fmla="*/ 4009885 h 4276230"/>
              <a:gd name="connsiteX6" fmla="*/ 1263036 w 9167917"/>
              <a:gd name="connsiteY6" fmla="*/ 4220084 h 4276230"/>
              <a:gd name="connsiteX7" fmla="*/ 1174542 w 9167917"/>
              <a:gd name="connsiteY7" fmla="*/ 4268653 h 4276230"/>
              <a:gd name="connsiteX8" fmla="*/ 806 w 9167917"/>
              <a:gd name="connsiteY8" fmla="*/ 4265543 h 4276230"/>
              <a:gd name="connsiteX9" fmla="*/ 7419 w 9167917"/>
              <a:gd name="connsiteY9" fmla="*/ 718270 h 4276230"/>
              <a:gd name="connsiteX10" fmla="*/ 806 w 9167917"/>
              <a:gd name="connsiteY10" fmla="*/ 0 h 4276230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6 w 9167917"/>
              <a:gd name="connsiteY8" fmla="*/ 4250555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90722 w 9257833"/>
              <a:gd name="connsiteY0" fmla="*/ 0 h 4268653"/>
              <a:gd name="connsiteX1" fmla="*/ 9241335 w 9257833"/>
              <a:gd name="connsiteY1" fmla="*/ 9702 h 4268653"/>
              <a:gd name="connsiteX2" fmla="*/ 9241335 w 9257833"/>
              <a:gd name="connsiteY2" fmla="*/ 89 h 4268653"/>
              <a:gd name="connsiteX3" fmla="*/ 9257833 w 9257833"/>
              <a:gd name="connsiteY3" fmla="*/ 3974881 h 4268653"/>
              <a:gd name="connsiteX4" fmla="*/ 1442405 w 9257833"/>
              <a:gd name="connsiteY4" fmla="*/ 3975946 h 4268653"/>
              <a:gd name="connsiteX5" fmla="*/ 1360072 w 9257833"/>
              <a:gd name="connsiteY5" fmla="*/ 4009885 h 4268653"/>
              <a:gd name="connsiteX6" fmla="*/ 1352952 w 9257833"/>
              <a:gd name="connsiteY6" fmla="*/ 4220084 h 4268653"/>
              <a:gd name="connsiteX7" fmla="*/ 1264458 w 9257833"/>
              <a:gd name="connsiteY7" fmla="*/ 4268653 h 4268653"/>
              <a:gd name="connsiteX8" fmla="*/ 0 w 9257833"/>
              <a:gd name="connsiteY8" fmla="*/ 4246809 h 4268653"/>
              <a:gd name="connsiteX9" fmla="*/ 97335 w 9257833"/>
              <a:gd name="connsiteY9" fmla="*/ 718270 h 4268653"/>
              <a:gd name="connsiteX10" fmla="*/ 90722 w 9257833"/>
              <a:gd name="connsiteY10" fmla="*/ 0 h 4268653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7 w 9167917"/>
              <a:gd name="connsiteY8" fmla="*/ 4261796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70102 w 9237213"/>
              <a:gd name="connsiteY0" fmla="*/ 0 h 4273036"/>
              <a:gd name="connsiteX1" fmla="*/ 9220715 w 9237213"/>
              <a:gd name="connsiteY1" fmla="*/ 9702 h 4273036"/>
              <a:gd name="connsiteX2" fmla="*/ 9220715 w 9237213"/>
              <a:gd name="connsiteY2" fmla="*/ 89 h 4273036"/>
              <a:gd name="connsiteX3" fmla="*/ 9237213 w 9237213"/>
              <a:gd name="connsiteY3" fmla="*/ 3974881 h 4273036"/>
              <a:gd name="connsiteX4" fmla="*/ 1421785 w 9237213"/>
              <a:gd name="connsiteY4" fmla="*/ 3975946 h 4273036"/>
              <a:gd name="connsiteX5" fmla="*/ 1339452 w 9237213"/>
              <a:gd name="connsiteY5" fmla="*/ 4009885 h 4273036"/>
              <a:gd name="connsiteX6" fmla="*/ 1332332 w 9237213"/>
              <a:gd name="connsiteY6" fmla="*/ 4220084 h 4273036"/>
              <a:gd name="connsiteX7" fmla="*/ 1243838 w 9237213"/>
              <a:gd name="connsiteY7" fmla="*/ 4268653 h 4273036"/>
              <a:gd name="connsiteX8" fmla="*/ 0 w 9237213"/>
              <a:gd name="connsiteY8" fmla="*/ 4273036 h 4273036"/>
              <a:gd name="connsiteX9" fmla="*/ 76715 w 9237213"/>
              <a:gd name="connsiteY9" fmla="*/ 718270 h 4273036"/>
              <a:gd name="connsiteX10" fmla="*/ 70102 w 9237213"/>
              <a:gd name="connsiteY10" fmla="*/ 0 h 4273036"/>
              <a:gd name="connsiteX0" fmla="*/ 53607 w 9220718"/>
              <a:gd name="connsiteY0" fmla="*/ 0 h 4268653"/>
              <a:gd name="connsiteX1" fmla="*/ 9204220 w 9220718"/>
              <a:gd name="connsiteY1" fmla="*/ 9702 h 4268653"/>
              <a:gd name="connsiteX2" fmla="*/ 9204220 w 9220718"/>
              <a:gd name="connsiteY2" fmla="*/ 89 h 4268653"/>
              <a:gd name="connsiteX3" fmla="*/ 9220718 w 9220718"/>
              <a:gd name="connsiteY3" fmla="*/ 3974881 h 4268653"/>
              <a:gd name="connsiteX4" fmla="*/ 1405290 w 9220718"/>
              <a:gd name="connsiteY4" fmla="*/ 3975946 h 4268653"/>
              <a:gd name="connsiteX5" fmla="*/ 1322957 w 9220718"/>
              <a:gd name="connsiteY5" fmla="*/ 4009885 h 4268653"/>
              <a:gd name="connsiteX6" fmla="*/ 1315837 w 9220718"/>
              <a:gd name="connsiteY6" fmla="*/ 4220084 h 4268653"/>
              <a:gd name="connsiteX7" fmla="*/ 1227343 w 9220718"/>
              <a:gd name="connsiteY7" fmla="*/ 4268653 h 4268653"/>
              <a:gd name="connsiteX8" fmla="*/ 0 w 9220718"/>
              <a:gd name="connsiteY8" fmla="*/ 4265542 h 4268653"/>
              <a:gd name="connsiteX9" fmla="*/ 60220 w 9220718"/>
              <a:gd name="connsiteY9" fmla="*/ 718270 h 4268653"/>
              <a:gd name="connsiteX10" fmla="*/ 53607 w 9220718"/>
              <a:gd name="connsiteY10" fmla="*/ 0 h 4268653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27343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06724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17785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1084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8 w 9220718"/>
              <a:gd name="connsiteY0" fmla="*/ 0 h 4271068"/>
              <a:gd name="connsiteX1" fmla="*/ 9204220 w 9220718"/>
              <a:gd name="connsiteY1" fmla="*/ 9701 h 4271068"/>
              <a:gd name="connsiteX2" fmla="*/ 9204220 w 9220718"/>
              <a:gd name="connsiteY2" fmla="*/ 88 h 4271068"/>
              <a:gd name="connsiteX3" fmla="*/ 9220718 w 9220718"/>
              <a:gd name="connsiteY3" fmla="*/ 3974880 h 4271068"/>
              <a:gd name="connsiteX4" fmla="*/ 1405290 w 9220718"/>
              <a:gd name="connsiteY4" fmla="*/ 3975945 h 4271068"/>
              <a:gd name="connsiteX5" fmla="*/ 1322957 w 9220718"/>
              <a:gd name="connsiteY5" fmla="*/ 4009884 h 4271068"/>
              <a:gd name="connsiteX6" fmla="*/ 1315837 w 9220718"/>
              <a:gd name="connsiteY6" fmla="*/ 4220083 h 4271068"/>
              <a:gd name="connsiteX7" fmla="*/ 1210847 w 9220718"/>
              <a:gd name="connsiteY7" fmla="*/ 4268652 h 4271068"/>
              <a:gd name="connsiteX8" fmla="*/ 0 w 9220718"/>
              <a:gd name="connsiteY8" fmla="*/ 4265541 h 4271068"/>
              <a:gd name="connsiteX9" fmla="*/ 60220 w 9220718"/>
              <a:gd name="connsiteY9" fmla="*/ 718269 h 4271068"/>
              <a:gd name="connsiteX10" fmla="*/ 53608 w 9220718"/>
              <a:gd name="connsiteY10" fmla="*/ 0 h 4271068"/>
              <a:gd name="connsiteX0" fmla="*/ 92467 w 9259577"/>
              <a:gd name="connsiteY0" fmla="*/ 0 h 4271068"/>
              <a:gd name="connsiteX1" fmla="*/ 9243079 w 9259577"/>
              <a:gd name="connsiteY1" fmla="*/ 9701 h 4271068"/>
              <a:gd name="connsiteX2" fmla="*/ 9243079 w 9259577"/>
              <a:gd name="connsiteY2" fmla="*/ 88 h 4271068"/>
              <a:gd name="connsiteX3" fmla="*/ 9259577 w 9259577"/>
              <a:gd name="connsiteY3" fmla="*/ 3974880 h 4271068"/>
              <a:gd name="connsiteX4" fmla="*/ 1444149 w 9259577"/>
              <a:gd name="connsiteY4" fmla="*/ 3975945 h 4271068"/>
              <a:gd name="connsiteX5" fmla="*/ 1361816 w 9259577"/>
              <a:gd name="connsiteY5" fmla="*/ 4009884 h 4271068"/>
              <a:gd name="connsiteX6" fmla="*/ 1354696 w 9259577"/>
              <a:gd name="connsiteY6" fmla="*/ 4220083 h 4271068"/>
              <a:gd name="connsiteX7" fmla="*/ 1249706 w 9259577"/>
              <a:gd name="connsiteY7" fmla="*/ 4268652 h 4271068"/>
              <a:gd name="connsiteX8" fmla="*/ 38859 w 9259577"/>
              <a:gd name="connsiteY8" fmla="*/ 4265541 h 4271068"/>
              <a:gd name="connsiteX9" fmla="*/ 4233 w 9259577"/>
              <a:gd name="connsiteY9" fmla="*/ 718269 h 4271068"/>
              <a:gd name="connsiteX10" fmla="*/ 92467 w 9259577"/>
              <a:gd name="connsiteY10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246481 w 9413591"/>
              <a:gd name="connsiteY0" fmla="*/ 0 h 4271068"/>
              <a:gd name="connsiteX1" fmla="*/ 9397093 w 9413591"/>
              <a:gd name="connsiteY1" fmla="*/ 9701 h 4271068"/>
              <a:gd name="connsiteX2" fmla="*/ 9397093 w 9413591"/>
              <a:gd name="connsiteY2" fmla="*/ 88 h 4271068"/>
              <a:gd name="connsiteX3" fmla="*/ 9413591 w 9413591"/>
              <a:gd name="connsiteY3" fmla="*/ 3974880 h 4271068"/>
              <a:gd name="connsiteX4" fmla="*/ 1598163 w 9413591"/>
              <a:gd name="connsiteY4" fmla="*/ 3975945 h 4271068"/>
              <a:gd name="connsiteX5" fmla="*/ 1515830 w 9413591"/>
              <a:gd name="connsiteY5" fmla="*/ 4009884 h 4271068"/>
              <a:gd name="connsiteX6" fmla="*/ 1508710 w 9413591"/>
              <a:gd name="connsiteY6" fmla="*/ 4220083 h 4271068"/>
              <a:gd name="connsiteX7" fmla="*/ 1403720 w 9413591"/>
              <a:gd name="connsiteY7" fmla="*/ 4268652 h 4271068"/>
              <a:gd name="connsiteX8" fmla="*/ 192873 w 9413591"/>
              <a:gd name="connsiteY8" fmla="*/ 4265541 h 4271068"/>
              <a:gd name="connsiteX9" fmla="*/ 246481 w 9413591"/>
              <a:gd name="connsiteY9" fmla="*/ 0 h 4271068"/>
              <a:gd name="connsiteX0" fmla="*/ 64211 w 9231321"/>
              <a:gd name="connsiteY0" fmla="*/ 0 h 4271068"/>
              <a:gd name="connsiteX1" fmla="*/ 9214823 w 9231321"/>
              <a:gd name="connsiteY1" fmla="*/ 9701 h 4271068"/>
              <a:gd name="connsiteX2" fmla="*/ 9214823 w 9231321"/>
              <a:gd name="connsiteY2" fmla="*/ 88 h 4271068"/>
              <a:gd name="connsiteX3" fmla="*/ 9231321 w 9231321"/>
              <a:gd name="connsiteY3" fmla="*/ 3974880 h 4271068"/>
              <a:gd name="connsiteX4" fmla="*/ 1415893 w 9231321"/>
              <a:gd name="connsiteY4" fmla="*/ 3975945 h 4271068"/>
              <a:gd name="connsiteX5" fmla="*/ 1333560 w 9231321"/>
              <a:gd name="connsiteY5" fmla="*/ 4009884 h 4271068"/>
              <a:gd name="connsiteX6" fmla="*/ 1326440 w 9231321"/>
              <a:gd name="connsiteY6" fmla="*/ 4220083 h 4271068"/>
              <a:gd name="connsiteX7" fmla="*/ 1221450 w 9231321"/>
              <a:gd name="connsiteY7" fmla="*/ 4268652 h 4271068"/>
              <a:gd name="connsiteX8" fmla="*/ 10603 w 9231321"/>
              <a:gd name="connsiteY8" fmla="*/ 4265541 h 4271068"/>
              <a:gd name="connsiteX9" fmla="*/ 64211 w 9231321"/>
              <a:gd name="connsiteY9" fmla="*/ 0 h 4271068"/>
              <a:gd name="connsiteX0" fmla="*/ 10604 w 9177714"/>
              <a:gd name="connsiteY0" fmla="*/ 0 h 4276228"/>
              <a:gd name="connsiteX1" fmla="*/ 9161216 w 9177714"/>
              <a:gd name="connsiteY1" fmla="*/ 9701 h 4276228"/>
              <a:gd name="connsiteX2" fmla="*/ 9161216 w 9177714"/>
              <a:gd name="connsiteY2" fmla="*/ 88 h 4276228"/>
              <a:gd name="connsiteX3" fmla="*/ 9177714 w 9177714"/>
              <a:gd name="connsiteY3" fmla="*/ 3974880 h 4276228"/>
              <a:gd name="connsiteX4" fmla="*/ 1362286 w 9177714"/>
              <a:gd name="connsiteY4" fmla="*/ 3975945 h 4276228"/>
              <a:gd name="connsiteX5" fmla="*/ 1279953 w 9177714"/>
              <a:gd name="connsiteY5" fmla="*/ 4009884 h 4276228"/>
              <a:gd name="connsiteX6" fmla="*/ 1272833 w 9177714"/>
              <a:gd name="connsiteY6" fmla="*/ 4220083 h 4276228"/>
              <a:gd name="connsiteX7" fmla="*/ 1167843 w 9177714"/>
              <a:gd name="connsiteY7" fmla="*/ 4268652 h 4276228"/>
              <a:gd name="connsiteX8" fmla="*/ 10603 w 9177714"/>
              <a:gd name="connsiteY8" fmla="*/ 4265541 h 4276228"/>
              <a:gd name="connsiteX9" fmla="*/ 10604 w 9177714"/>
              <a:gd name="connsiteY9" fmla="*/ 0 h 4276228"/>
              <a:gd name="connsiteX0" fmla="*/ 10604 w 9177714"/>
              <a:gd name="connsiteY0" fmla="*/ 0 h 4268609"/>
              <a:gd name="connsiteX1" fmla="*/ 9161216 w 9177714"/>
              <a:gd name="connsiteY1" fmla="*/ 9701 h 4268609"/>
              <a:gd name="connsiteX2" fmla="*/ 9161216 w 9177714"/>
              <a:gd name="connsiteY2" fmla="*/ 88 h 4268609"/>
              <a:gd name="connsiteX3" fmla="*/ 9177714 w 9177714"/>
              <a:gd name="connsiteY3" fmla="*/ 3974880 h 4268609"/>
              <a:gd name="connsiteX4" fmla="*/ 1362286 w 9177714"/>
              <a:gd name="connsiteY4" fmla="*/ 3975945 h 4268609"/>
              <a:gd name="connsiteX5" fmla="*/ 1279953 w 9177714"/>
              <a:gd name="connsiteY5" fmla="*/ 4009884 h 4268609"/>
              <a:gd name="connsiteX6" fmla="*/ 1272833 w 9177714"/>
              <a:gd name="connsiteY6" fmla="*/ 4220083 h 4268609"/>
              <a:gd name="connsiteX7" fmla="*/ 1206981 w 9177714"/>
              <a:gd name="connsiteY7" fmla="*/ 4261033 h 4268609"/>
              <a:gd name="connsiteX8" fmla="*/ 10603 w 9177714"/>
              <a:gd name="connsiteY8" fmla="*/ 4265541 h 4268609"/>
              <a:gd name="connsiteX9" fmla="*/ 10604 w 9177714"/>
              <a:gd name="connsiteY9" fmla="*/ 0 h 4268609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184616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8698"/>
              <a:gd name="connsiteX1" fmla="*/ 9161216 w 9177714"/>
              <a:gd name="connsiteY1" fmla="*/ 9701 h 4268698"/>
              <a:gd name="connsiteX2" fmla="*/ 9161216 w 9177714"/>
              <a:gd name="connsiteY2" fmla="*/ 88 h 4268698"/>
              <a:gd name="connsiteX3" fmla="*/ 9177714 w 9177714"/>
              <a:gd name="connsiteY3" fmla="*/ 3974880 h 4268698"/>
              <a:gd name="connsiteX4" fmla="*/ 1362286 w 9177714"/>
              <a:gd name="connsiteY4" fmla="*/ 3975945 h 4268698"/>
              <a:gd name="connsiteX5" fmla="*/ 1279953 w 9177714"/>
              <a:gd name="connsiteY5" fmla="*/ 4009884 h 4268698"/>
              <a:gd name="connsiteX6" fmla="*/ 1272833 w 9177714"/>
              <a:gd name="connsiteY6" fmla="*/ 4197223 h 4268698"/>
              <a:gd name="connsiteX7" fmla="*/ 1173434 w 9177714"/>
              <a:gd name="connsiteY7" fmla="*/ 4266113 h 4268698"/>
              <a:gd name="connsiteX8" fmla="*/ 10603 w 9177714"/>
              <a:gd name="connsiteY8" fmla="*/ 4265541 h 4268698"/>
              <a:gd name="connsiteX9" fmla="*/ 10604 w 9177714"/>
              <a:gd name="connsiteY9" fmla="*/ 0 h 4268698"/>
              <a:gd name="connsiteX0" fmla="*/ 809 w 9180939"/>
              <a:gd name="connsiteY0" fmla="*/ 0 h 4266298"/>
              <a:gd name="connsiteX1" fmla="*/ 9164441 w 9180939"/>
              <a:gd name="connsiteY1" fmla="*/ 9701 h 4266298"/>
              <a:gd name="connsiteX2" fmla="*/ 9164441 w 9180939"/>
              <a:gd name="connsiteY2" fmla="*/ 88 h 4266298"/>
              <a:gd name="connsiteX3" fmla="*/ 9180939 w 9180939"/>
              <a:gd name="connsiteY3" fmla="*/ 3974880 h 4266298"/>
              <a:gd name="connsiteX4" fmla="*/ 1365511 w 9180939"/>
              <a:gd name="connsiteY4" fmla="*/ 3975945 h 4266298"/>
              <a:gd name="connsiteX5" fmla="*/ 1283178 w 9180939"/>
              <a:gd name="connsiteY5" fmla="*/ 4009884 h 4266298"/>
              <a:gd name="connsiteX6" fmla="*/ 1276058 w 9180939"/>
              <a:gd name="connsiteY6" fmla="*/ 4197223 h 4266298"/>
              <a:gd name="connsiteX7" fmla="*/ 1176659 w 9180939"/>
              <a:gd name="connsiteY7" fmla="*/ 4266113 h 4266298"/>
              <a:gd name="connsiteX8" fmla="*/ 13828 w 9180939"/>
              <a:gd name="connsiteY8" fmla="*/ 4265541 h 4266298"/>
              <a:gd name="connsiteX9" fmla="*/ 809 w 9180939"/>
              <a:gd name="connsiteY9" fmla="*/ 0 h 4266298"/>
              <a:gd name="connsiteX0" fmla="*/ 2047 w 9175666"/>
              <a:gd name="connsiteY0" fmla="*/ 0 h 4266298"/>
              <a:gd name="connsiteX1" fmla="*/ 9159168 w 9175666"/>
              <a:gd name="connsiteY1" fmla="*/ 9701 h 4266298"/>
              <a:gd name="connsiteX2" fmla="*/ 9159168 w 9175666"/>
              <a:gd name="connsiteY2" fmla="*/ 88 h 4266298"/>
              <a:gd name="connsiteX3" fmla="*/ 9175666 w 9175666"/>
              <a:gd name="connsiteY3" fmla="*/ 3974880 h 4266298"/>
              <a:gd name="connsiteX4" fmla="*/ 1360238 w 9175666"/>
              <a:gd name="connsiteY4" fmla="*/ 3975945 h 4266298"/>
              <a:gd name="connsiteX5" fmla="*/ 1277905 w 9175666"/>
              <a:gd name="connsiteY5" fmla="*/ 4009884 h 4266298"/>
              <a:gd name="connsiteX6" fmla="*/ 1270785 w 9175666"/>
              <a:gd name="connsiteY6" fmla="*/ 4197223 h 4266298"/>
              <a:gd name="connsiteX7" fmla="*/ 1171386 w 9175666"/>
              <a:gd name="connsiteY7" fmla="*/ 4266113 h 4266298"/>
              <a:gd name="connsiteX8" fmla="*/ 8555 w 9175666"/>
              <a:gd name="connsiteY8" fmla="*/ 4265541 h 4266298"/>
              <a:gd name="connsiteX9" fmla="*/ 2047 w 9175666"/>
              <a:gd name="connsiteY9" fmla="*/ 0 h 4266298"/>
              <a:gd name="connsiteX0" fmla="*/ 3471 w 9177090"/>
              <a:gd name="connsiteY0" fmla="*/ 0 h 4266298"/>
              <a:gd name="connsiteX1" fmla="*/ 9160592 w 9177090"/>
              <a:gd name="connsiteY1" fmla="*/ 9701 h 4266298"/>
              <a:gd name="connsiteX2" fmla="*/ 9160592 w 9177090"/>
              <a:gd name="connsiteY2" fmla="*/ 88 h 4266298"/>
              <a:gd name="connsiteX3" fmla="*/ 9177090 w 9177090"/>
              <a:gd name="connsiteY3" fmla="*/ 3974880 h 4266298"/>
              <a:gd name="connsiteX4" fmla="*/ 1361662 w 9177090"/>
              <a:gd name="connsiteY4" fmla="*/ 3975945 h 4266298"/>
              <a:gd name="connsiteX5" fmla="*/ 1279329 w 9177090"/>
              <a:gd name="connsiteY5" fmla="*/ 4009884 h 4266298"/>
              <a:gd name="connsiteX6" fmla="*/ 1272209 w 9177090"/>
              <a:gd name="connsiteY6" fmla="*/ 4197223 h 4266298"/>
              <a:gd name="connsiteX7" fmla="*/ 1172810 w 9177090"/>
              <a:gd name="connsiteY7" fmla="*/ 4266113 h 4266298"/>
              <a:gd name="connsiteX8" fmla="*/ 6725 w 9177090"/>
              <a:gd name="connsiteY8" fmla="*/ 4262583 h 4266298"/>
              <a:gd name="connsiteX9" fmla="*/ 3471 w 9177090"/>
              <a:gd name="connsiteY9" fmla="*/ 0 h 4266298"/>
              <a:gd name="connsiteX0" fmla="*/ 885 w 9174504"/>
              <a:gd name="connsiteY0" fmla="*/ 0 h 4266298"/>
              <a:gd name="connsiteX1" fmla="*/ 9158006 w 9174504"/>
              <a:gd name="connsiteY1" fmla="*/ 9701 h 4266298"/>
              <a:gd name="connsiteX2" fmla="*/ 9158006 w 9174504"/>
              <a:gd name="connsiteY2" fmla="*/ 88 h 4266298"/>
              <a:gd name="connsiteX3" fmla="*/ 9174504 w 9174504"/>
              <a:gd name="connsiteY3" fmla="*/ 3974880 h 4266298"/>
              <a:gd name="connsiteX4" fmla="*/ 1359076 w 9174504"/>
              <a:gd name="connsiteY4" fmla="*/ 3975945 h 4266298"/>
              <a:gd name="connsiteX5" fmla="*/ 1276743 w 9174504"/>
              <a:gd name="connsiteY5" fmla="*/ 4009884 h 4266298"/>
              <a:gd name="connsiteX6" fmla="*/ 1269623 w 9174504"/>
              <a:gd name="connsiteY6" fmla="*/ 4197223 h 4266298"/>
              <a:gd name="connsiteX7" fmla="*/ 1170224 w 9174504"/>
              <a:gd name="connsiteY7" fmla="*/ 4266113 h 4266298"/>
              <a:gd name="connsiteX8" fmla="*/ 4139 w 9174504"/>
              <a:gd name="connsiteY8" fmla="*/ 4262583 h 4266298"/>
              <a:gd name="connsiteX9" fmla="*/ 885 w 9174504"/>
              <a:gd name="connsiteY9" fmla="*/ 0 h 426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74504" h="4266298">
                <a:moveTo>
                  <a:pt x="885" y="0"/>
                </a:moveTo>
                <a:lnTo>
                  <a:pt x="9158006" y="9701"/>
                </a:lnTo>
                <a:lnTo>
                  <a:pt x="9158006" y="88"/>
                </a:lnTo>
                <a:cubicBezTo>
                  <a:pt x="9159594" y="1317689"/>
                  <a:pt x="9172916" y="2657279"/>
                  <a:pt x="9174504" y="3974880"/>
                </a:cubicBezTo>
                <a:lnTo>
                  <a:pt x="1359076" y="3975945"/>
                </a:lnTo>
                <a:cubicBezTo>
                  <a:pt x="1320919" y="3980616"/>
                  <a:pt x="1291652" y="3973004"/>
                  <a:pt x="1276743" y="4009884"/>
                </a:cubicBezTo>
                <a:cubicBezTo>
                  <a:pt x="1261834" y="4046764"/>
                  <a:pt x="1273731" y="4145761"/>
                  <a:pt x="1269623" y="4197223"/>
                </a:cubicBezTo>
                <a:cubicBezTo>
                  <a:pt x="1269155" y="4244226"/>
                  <a:pt x="1218454" y="4268698"/>
                  <a:pt x="1170224" y="4266113"/>
                </a:cubicBezTo>
                <a:lnTo>
                  <a:pt x="4139" y="4262583"/>
                </a:lnTo>
                <a:cubicBezTo>
                  <a:pt x="3301" y="3518019"/>
                  <a:pt x="-2084" y="788799"/>
                  <a:pt x="885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521388" y="6280057"/>
            <a:ext cx="1033650" cy="365125"/>
          </a:xfrm>
        </p:spPr>
        <p:txBody>
          <a:bodyPr/>
          <a:lstStyle>
            <a:lvl1pPr algn="r">
              <a:defRPr sz="1100"/>
            </a:lvl1pPr>
          </a:lstStyle>
          <a:p>
            <a:fld id="{C433E46A-E66A-614C-8003-952273D6C34B}" type="datetime1">
              <a:rPr lang="sv-SE" smtClean="0"/>
              <a:t>2019-03-21</a:t>
            </a:fld>
            <a:endParaRPr lang="sv-SE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280057"/>
            <a:ext cx="5184962" cy="365125"/>
          </a:xfrm>
        </p:spPr>
        <p:txBody>
          <a:bodyPr vert="horz" lIns="0" tIns="0" rIns="0" bIns="0" rtlCol="0" anchor="t"/>
          <a:lstStyle>
            <a:lvl1pPr>
              <a:defRPr lang="sv-SE" sz="1100" cap="none" baseline="0" dirty="0" smtClean="0"/>
            </a:lvl1pPr>
          </a:lstStyle>
          <a:p>
            <a:r>
              <a:rPr lang="en-GB"/>
              <a:t>www.kth.se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448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1619250" y="1582738"/>
            <a:ext cx="6935788" cy="40782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GB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521388" y="6280057"/>
            <a:ext cx="1033650" cy="365125"/>
          </a:xfrm>
        </p:spPr>
        <p:txBody>
          <a:bodyPr/>
          <a:lstStyle>
            <a:lvl1pPr algn="r">
              <a:defRPr sz="1100"/>
            </a:lvl1pPr>
          </a:lstStyle>
          <a:p>
            <a:fld id="{EFA94494-81AD-E541-B065-215AE9ACE6C7}" type="datetime1">
              <a:rPr lang="sv-SE" smtClean="0"/>
              <a:t>2019-03-21</a:t>
            </a:fld>
            <a:endParaRPr lang="sv-SE"/>
          </a:p>
        </p:txBody>
      </p:sp>
      <p:sp>
        <p:nvSpPr>
          <p:cNvPr id="13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280057"/>
            <a:ext cx="5184962" cy="365125"/>
          </a:xfrm>
        </p:spPr>
        <p:txBody>
          <a:bodyPr vert="horz" lIns="0" tIns="0" rIns="0" bIns="0" rtlCol="0" anchor="t"/>
          <a:lstStyle>
            <a:lvl1pPr>
              <a:defRPr lang="sv-SE" sz="1100" cap="none" baseline="0" dirty="0" smtClean="0"/>
            </a:lvl1pPr>
          </a:lstStyle>
          <a:p>
            <a:r>
              <a:rPr lang="en-GB"/>
              <a:t>www.kth.se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24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521388" y="6280057"/>
            <a:ext cx="1033650" cy="365125"/>
          </a:xfrm>
        </p:spPr>
        <p:txBody>
          <a:bodyPr/>
          <a:lstStyle>
            <a:lvl1pPr algn="r">
              <a:defRPr sz="1100"/>
            </a:lvl1pPr>
          </a:lstStyle>
          <a:p>
            <a:fld id="{FF36C400-A893-4448-A00B-037A18C9B931}" type="datetime1">
              <a:rPr lang="sv-SE" smtClean="0"/>
              <a:t>2019-03-21</a:t>
            </a:fld>
            <a:endParaRPr lang="sv-SE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280057"/>
            <a:ext cx="5184962" cy="365125"/>
          </a:xfrm>
        </p:spPr>
        <p:txBody>
          <a:bodyPr vert="horz" lIns="0" tIns="0" rIns="0" bIns="0" rtlCol="0" anchor="t"/>
          <a:lstStyle>
            <a:lvl1pPr>
              <a:defRPr lang="sv-SE" sz="1100" cap="none" baseline="0" dirty="0" smtClean="0"/>
            </a:lvl1pPr>
          </a:lstStyle>
          <a:p>
            <a:r>
              <a:rPr lang="en-GB"/>
              <a:t>www.kth.se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7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dirty="0"/>
              <a:t>Klicka här för att ändra format</a:t>
            </a:r>
            <a:endParaRPr lang="en-GB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619250" y="1582739"/>
            <a:ext cx="6935788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619250" y="6308725"/>
            <a:ext cx="2895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>
                <a:solidFill>
                  <a:schemeClr val="bg1"/>
                </a:solidFill>
              </a:defRPr>
            </a:lvl1pPr>
          </a:lstStyle>
          <a:p>
            <a:pPr>
              <a:lnSpc>
                <a:spcPts val="900"/>
              </a:lnSpc>
            </a:pPr>
            <a:r>
              <a:rPr lang="en-GB"/>
              <a:t>www.kth.se</a:t>
            </a:r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172399" y="6308725"/>
            <a:ext cx="5318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ts val="900"/>
              </a:lnSpc>
            </a:pPr>
            <a:fld id="{680D72F4-1C41-4187-A4BC-492CF086CF40}" type="slidenum">
              <a:rPr lang="en-GB" smtClean="0"/>
              <a:pPr>
                <a:lnSpc>
                  <a:spcPts val="900"/>
                </a:lnSpc>
              </a:pPr>
              <a:t>‹#›</a:t>
            </a:fld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580112" y="6288509"/>
            <a:ext cx="2133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900"/>
              </a:lnSpc>
            </a:pPr>
            <a:fld id="{E522199B-3908-E844-9BC7-F881CB8FADD7}" type="datetime1">
              <a:rPr lang="sv-SE" smtClean="0"/>
              <a:t>2019-03-21</a:t>
            </a:fld>
            <a:endParaRPr lang="en-GB" dirty="0"/>
          </a:p>
        </p:txBody>
      </p:sp>
      <p:sp>
        <p:nvSpPr>
          <p:cNvPr id="9" name="Rektangel 12"/>
          <p:cNvSpPr/>
          <p:nvPr/>
        </p:nvSpPr>
        <p:spPr>
          <a:xfrm>
            <a:off x="0" y="5971378"/>
            <a:ext cx="9144000" cy="908720"/>
          </a:xfrm>
          <a:custGeom>
            <a:avLst/>
            <a:gdLst>
              <a:gd name="connsiteX0" fmla="*/ 1360291 w 9144000"/>
              <a:gd name="connsiteY0" fmla="*/ 0 h 908720"/>
              <a:gd name="connsiteX1" fmla="*/ 9144000 w 9144000"/>
              <a:gd name="connsiteY1" fmla="*/ 0 h 908720"/>
              <a:gd name="connsiteX2" fmla="*/ 9144000 w 9144000"/>
              <a:gd name="connsiteY2" fmla="*/ 262632 h 908720"/>
              <a:gd name="connsiteX3" fmla="*/ 9144000 w 9144000"/>
              <a:gd name="connsiteY3" fmla="*/ 328588 h 908720"/>
              <a:gd name="connsiteX4" fmla="*/ 9144000 w 9144000"/>
              <a:gd name="connsiteY4" fmla="*/ 808061 h 908720"/>
              <a:gd name="connsiteX5" fmla="*/ 9144000 w 9144000"/>
              <a:gd name="connsiteY5" fmla="*/ 883320 h 908720"/>
              <a:gd name="connsiteX6" fmla="*/ 9144000 w 9144000"/>
              <a:gd name="connsiteY6" fmla="*/ 904652 h 908720"/>
              <a:gd name="connsiteX7" fmla="*/ 9065179 w 9144000"/>
              <a:gd name="connsiteY7" fmla="*/ 904652 h 908720"/>
              <a:gd name="connsiteX8" fmla="*/ 9043341 w 9144000"/>
              <a:gd name="connsiteY8" fmla="*/ 908720 h 908720"/>
              <a:gd name="connsiteX9" fmla="*/ 1259632 w 9144000"/>
              <a:gd name="connsiteY9" fmla="*/ 908720 h 908720"/>
              <a:gd name="connsiteX10" fmla="*/ 1259632 w 9144000"/>
              <a:gd name="connsiteY10" fmla="*/ 904652 h 908720"/>
              <a:gd name="connsiteX11" fmla="*/ 0 w 9144000"/>
              <a:gd name="connsiteY11" fmla="*/ 904652 h 908720"/>
              <a:gd name="connsiteX12" fmla="*/ 0 w 9144000"/>
              <a:gd name="connsiteY12" fmla="*/ 883320 h 908720"/>
              <a:gd name="connsiteX13" fmla="*/ 0 w 9144000"/>
              <a:gd name="connsiteY13" fmla="*/ 328588 h 908720"/>
              <a:gd name="connsiteX14" fmla="*/ 0 w 9144000"/>
              <a:gd name="connsiteY14" fmla="*/ 314003 h 908720"/>
              <a:gd name="connsiteX15" fmla="*/ 901401 w 9144000"/>
              <a:gd name="connsiteY15" fmla="*/ 314003 h 908720"/>
              <a:gd name="connsiteX16" fmla="*/ 1026319 w 9144000"/>
              <a:gd name="connsiteY16" fmla="*/ 314003 h 908720"/>
              <a:gd name="connsiteX17" fmla="*/ 1194387 w 9144000"/>
              <a:gd name="connsiteY17" fmla="*/ 314003 h 908720"/>
              <a:gd name="connsiteX18" fmla="*/ 1258275 w 9144000"/>
              <a:gd name="connsiteY18" fmla="*/ 262632 h 908720"/>
              <a:gd name="connsiteX19" fmla="*/ 1259632 w 9144000"/>
              <a:gd name="connsiteY19" fmla="*/ 262632 h 908720"/>
              <a:gd name="connsiteX20" fmla="*/ 1259632 w 9144000"/>
              <a:gd name="connsiteY20" fmla="*/ 255909 h 908720"/>
              <a:gd name="connsiteX21" fmla="*/ 1261441 w 9144000"/>
              <a:gd name="connsiteY21" fmla="*/ 246949 h 908720"/>
              <a:gd name="connsiteX22" fmla="*/ 1261441 w 9144000"/>
              <a:gd name="connsiteY22" fmla="*/ 91699 h 908720"/>
              <a:gd name="connsiteX23" fmla="*/ 1360291 w 9144000"/>
              <a:gd name="connsiteY23" fmla="*/ 0 h 90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0" h="908720">
                <a:moveTo>
                  <a:pt x="1360291" y="0"/>
                </a:moveTo>
                <a:lnTo>
                  <a:pt x="9144000" y="0"/>
                </a:lnTo>
                <a:lnTo>
                  <a:pt x="9144000" y="262632"/>
                </a:lnTo>
                <a:lnTo>
                  <a:pt x="9144000" y="328588"/>
                </a:lnTo>
                <a:lnTo>
                  <a:pt x="9144000" y="808061"/>
                </a:lnTo>
                <a:lnTo>
                  <a:pt x="9144000" y="883320"/>
                </a:lnTo>
                <a:lnTo>
                  <a:pt x="9144000" y="904652"/>
                </a:lnTo>
                <a:lnTo>
                  <a:pt x="9065179" y="904652"/>
                </a:lnTo>
                <a:cubicBezTo>
                  <a:pt x="9058414" y="907870"/>
                  <a:pt x="9050977" y="908720"/>
                  <a:pt x="9043341" y="908720"/>
                </a:cubicBezTo>
                <a:lnTo>
                  <a:pt x="1259632" y="908720"/>
                </a:lnTo>
                <a:lnTo>
                  <a:pt x="1259632" y="904652"/>
                </a:lnTo>
                <a:lnTo>
                  <a:pt x="0" y="904652"/>
                </a:lnTo>
                <a:lnTo>
                  <a:pt x="0" y="883320"/>
                </a:lnTo>
                <a:lnTo>
                  <a:pt x="0" y="328588"/>
                </a:lnTo>
                <a:lnTo>
                  <a:pt x="0" y="314003"/>
                </a:lnTo>
                <a:lnTo>
                  <a:pt x="901401" y="314003"/>
                </a:lnTo>
                <a:lnTo>
                  <a:pt x="1026319" y="314003"/>
                </a:lnTo>
                <a:lnTo>
                  <a:pt x="1194387" y="314003"/>
                </a:lnTo>
                <a:cubicBezTo>
                  <a:pt x="1225910" y="314003"/>
                  <a:pt x="1252353" y="292251"/>
                  <a:pt x="1258275" y="262632"/>
                </a:cubicBezTo>
                <a:lnTo>
                  <a:pt x="1259632" y="262632"/>
                </a:lnTo>
                <a:lnTo>
                  <a:pt x="1259632" y="255909"/>
                </a:lnTo>
                <a:lnTo>
                  <a:pt x="1261441" y="246949"/>
                </a:lnTo>
                <a:lnTo>
                  <a:pt x="1261441" y="91699"/>
                </a:lnTo>
                <a:cubicBezTo>
                  <a:pt x="1264629" y="40239"/>
                  <a:pt x="1260136" y="0"/>
                  <a:pt x="1360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30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5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3900" indent="-3683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352425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113" indent="-4572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5" Type="http://schemas.openxmlformats.org/officeDocument/2006/relationships/image" Target="../media/image3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JIOT.2019.2897063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ubrik 10"/>
          <p:cNvSpPr>
            <a:spLocks noGrp="1"/>
          </p:cNvSpPr>
          <p:nvPr>
            <p:ph type="ctrTitle"/>
          </p:nvPr>
        </p:nvSpPr>
        <p:spPr>
          <a:xfrm>
            <a:off x="624303" y="1054248"/>
            <a:ext cx="8315302" cy="1151068"/>
          </a:xfrm>
        </p:spPr>
        <p:txBody>
          <a:bodyPr>
            <a:normAutofit/>
          </a:bodyPr>
          <a:lstStyle/>
          <a:p>
            <a:r>
              <a:rPr lang="en-US" sz="2400" dirty="0"/>
              <a:t>EP3260: </a:t>
            </a:r>
            <a:r>
              <a:rPr lang="en-US" sz="2400" dirty="0" err="1"/>
              <a:t>MLoNs</a:t>
            </a:r>
            <a:r>
              <a:rPr lang="en-US" sz="2400" dirty="0"/>
              <a:t> Special Topic </a:t>
            </a:r>
            <a:r>
              <a:rPr lang="mr-IN" sz="2400" dirty="0"/>
              <a:t>–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0" dirty="0"/>
              <a:t>Using Machine Learning to solve network security problem</a:t>
            </a:r>
            <a:endParaRPr lang="en-GB" sz="3400" dirty="0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24303" y="2861370"/>
            <a:ext cx="6987075" cy="936104"/>
          </a:xfrm>
        </p:spPr>
        <p:txBody>
          <a:bodyPr>
            <a:normAutofit fontScale="77500" lnSpcReduction="20000"/>
          </a:bodyPr>
          <a:lstStyle/>
          <a:p>
            <a:r>
              <a:rPr lang="sv-SE" b="1" dirty="0"/>
              <a:t>Group 5 </a:t>
            </a:r>
          </a:p>
          <a:p>
            <a:r>
              <a:rPr lang="en-US" i="1" dirty="0" err="1"/>
              <a:t>Wenqing</a:t>
            </a:r>
            <a:r>
              <a:rPr lang="en-US" i="1" dirty="0"/>
              <a:t> Yan, </a:t>
            </a:r>
            <a:r>
              <a:rPr lang="en-US" i="1" dirty="0" err="1"/>
              <a:t>Wenjun</a:t>
            </a:r>
            <a:r>
              <a:rPr lang="en-US" i="1" dirty="0"/>
              <a:t> </a:t>
            </a:r>
            <a:r>
              <a:rPr lang="en-US" i="1" dirty="0" err="1"/>
              <a:t>Xiong</a:t>
            </a:r>
            <a:r>
              <a:rPr lang="en-US" i="1" dirty="0"/>
              <a:t>, </a:t>
            </a:r>
            <a:r>
              <a:rPr lang="en-US" i="1" dirty="0" err="1"/>
              <a:t>Hao</a:t>
            </a:r>
            <a:r>
              <a:rPr lang="en-US" i="1" dirty="0"/>
              <a:t> Chen, </a:t>
            </a:r>
            <a:r>
              <a:rPr lang="en-US" i="1" dirty="0" err="1"/>
              <a:t>Yibei</a:t>
            </a:r>
            <a:r>
              <a:rPr lang="en-US" i="1" dirty="0"/>
              <a:t> Li, Boris Petkovic</a:t>
            </a:r>
            <a:endParaRPr lang="en-GB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30D3FA7-451F-294E-9E8F-C159D176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5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675" y="6445127"/>
            <a:ext cx="8713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Ahmed, </a:t>
            </a:r>
            <a:r>
              <a:rPr lang="en-US" sz="1000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Naser</a:t>
            </a:r>
            <a:r>
              <a:rPr lang="en-US" sz="10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Mahmood, and Hu. "A Survey of Network Anomaly Detection Techniques." Journal of Network and Computer Applications 60.C (2016): 19-31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10</a:t>
            </a:fld>
            <a:endParaRPr lang="sv-S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795" y="1053908"/>
            <a:ext cx="4011993" cy="5226149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4951731" y="4325126"/>
            <a:ext cx="1775317" cy="651163"/>
          </a:xfrm>
          <a:prstGeom prst="wedgeEllipseCallout">
            <a:avLst>
              <a:gd name="adj1" fmla="val -139792"/>
              <a:gd name="adj2" fmla="val 2914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Evaluation of output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5298095" y="1180144"/>
            <a:ext cx="1747608" cy="691335"/>
          </a:xfrm>
          <a:prstGeom prst="wedgeEllipseCallout">
            <a:avLst>
              <a:gd name="adj1" fmla="val -165201"/>
              <a:gd name="adj2" fmla="val -2433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Different data types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6171899" y="2410928"/>
            <a:ext cx="2397803" cy="761508"/>
          </a:xfrm>
          <a:prstGeom prst="wedgeEllipseCallout">
            <a:avLst>
              <a:gd name="adj1" fmla="val -156554"/>
              <a:gd name="adj2" fmla="val -782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Based on individual </a:t>
            </a:r>
            <a:r>
              <a:rPr lang="en-US" sz="1400">
                <a:solidFill>
                  <a:schemeClr val="tx1"/>
                </a:solidFill>
              </a:rPr>
              <a:t>detection techniques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7795" y="466103"/>
            <a:ext cx="6914986" cy="336847"/>
          </a:xfrm>
        </p:spPr>
        <p:txBody>
          <a:bodyPr/>
          <a:lstStyle/>
          <a:p>
            <a:r>
              <a:rPr lang="en-US" sz="2400" b="0" dirty="0"/>
              <a:t>Generic framework for network anomaly detection</a:t>
            </a:r>
            <a:r>
              <a:rPr lang="en-US" sz="1600" b="0" baseline="30000" dirty="0">
                <a:latin typeface="+mn-lt"/>
                <a:ea typeface="+mn-ea"/>
                <a:cs typeface="+mn-cs"/>
              </a:rPr>
              <a:t>1</a:t>
            </a:r>
            <a:endParaRPr lang="en-US" sz="1600" b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4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42473" y="2722222"/>
            <a:ext cx="7862375" cy="1399612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Part II:  Network anomaly detection methods</a:t>
            </a:r>
            <a:endParaRPr lang="zh-CN" altLang="en-US" sz="2800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err="1"/>
              <a:t>MLoNs</a:t>
            </a:r>
            <a:r>
              <a:rPr lang="en-US" altLang="zh-CN" sz="2400" dirty="0"/>
              <a:t> Final Presentation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505766" y="6111245"/>
            <a:ext cx="6935788" cy="365125"/>
          </a:xfrm>
        </p:spPr>
        <p:txBody>
          <a:bodyPr/>
          <a:lstStyle/>
          <a:p>
            <a:r>
              <a:rPr lang="en-US" sz="1200" dirty="0"/>
              <a:t>Fundamentals of Machine Learning Over Networks </a:t>
            </a:r>
          </a:p>
          <a:p>
            <a:r>
              <a:rPr lang="en-US" sz="1200" dirty="0"/>
              <a:t>Group 5 ( </a:t>
            </a:r>
            <a:r>
              <a:rPr lang="en-US" sz="1200" dirty="0" err="1"/>
              <a:t>Wenqing</a:t>
            </a:r>
            <a:r>
              <a:rPr lang="en-US" sz="1200" dirty="0"/>
              <a:t> Yan, </a:t>
            </a:r>
            <a:r>
              <a:rPr lang="en-US" sz="1200" dirty="0" err="1"/>
              <a:t>Wenjun</a:t>
            </a:r>
            <a:r>
              <a:rPr lang="en-US" sz="1200" dirty="0"/>
              <a:t> </a:t>
            </a:r>
            <a:r>
              <a:rPr lang="en-US" sz="1200" dirty="0" err="1"/>
              <a:t>Xiong</a:t>
            </a:r>
            <a:r>
              <a:rPr lang="en-US" sz="1200" dirty="0"/>
              <a:t>, </a:t>
            </a:r>
            <a:r>
              <a:rPr lang="en-US" sz="1200" dirty="0" err="1"/>
              <a:t>Hao</a:t>
            </a:r>
            <a:r>
              <a:rPr lang="en-US" sz="1200" dirty="0"/>
              <a:t> Chen, Yibei Li, Boris </a:t>
            </a:r>
            <a:r>
              <a:rPr lang="en-US" sz="1200" dirty="0" err="1"/>
              <a:t>Petkovic</a:t>
            </a:r>
            <a:r>
              <a:rPr lang="en-US" sz="1200" dirty="0"/>
              <a:t> )</a:t>
            </a:r>
            <a:br>
              <a:rPr lang="en-US" sz="1200" dirty="0"/>
            </a:br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F5E8EA5-DEBC-FF42-91C1-B125AFEA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9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 of Operation Modes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57125" y="1330069"/>
            <a:ext cx="72865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Supervised classification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Pre-labeled data: both normality and abnormality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Task: train predictive models for classification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Semi-supervised recognition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Only model normality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Unsupervised clustering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Does not require training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Build statistic model for data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/>
          <a:p>
            <a:fld id="{680D72F4-1C41-4187-A4BC-492CF086CF40}" type="slidenum">
              <a:rPr lang="sv-SE" smtClean="0"/>
              <a:pPr/>
              <a:t>12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53AA7B-6B45-E843-BC76-179BA3146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0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M</a:t>
            </a:r>
            <a:r>
              <a:rPr lang="en-US" dirty="0"/>
              <a:t>ethods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9" y="1427372"/>
            <a:ext cx="5302055" cy="417343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/>
          <a:p>
            <a:fld id="{680D72F4-1C41-4187-A4BC-492CF086CF40}" type="slidenum">
              <a:rPr lang="sv-SE" smtClean="0"/>
              <a:pPr/>
              <a:t>13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3A2364-6099-E242-8122-9F67557E0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9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Statistical methods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39569" y="1245662"/>
            <a:ext cx="72865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2060"/>
                </a:solidFill>
              </a:rPr>
              <a:t>Method: </a:t>
            </a:r>
            <a:r>
              <a:rPr lang="en-US" altLang="zh-CN" sz="2000" dirty="0"/>
              <a:t>processes the data as a static distribution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2060"/>
                </a:solidFill>
              </a:rPr>
              <a:t>Outliers: </a:t>
            </a:r>
            <a:r>
              <a:rPr lang="en-US" altLang="zh-CN" sz="2000" dirty="0"/>
              <a:t>the most remote points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2060"/>
                </a:solidFill>
              </a:rPr>
              <a:t>Task: </a:t>
            </a:r>
            <a:r>
              <a:rPr lang="en-US" altLang="zh-CN" sz="2000" dirty="0"/>
              <a:t>estimate statistic distribution (pdf)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70" y="2832962"/>
            <a:ext cx="4894094" cy="2832264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/>
          <a:p>
            <a:fld id="{680D72F4-1C41-4187-A4BC-492CF086CF40}" type="slidenum">
              <a:rPr lang="sv-SE" smtClean="0"/>
              <a:pPr/>
              <a:t>14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A5479C-A251-5340-9287-695CC6097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7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Statistical methods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33327" y="739039"/>
            <a:ext cx="770763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Parametric method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Assumption: observations are drawn from one of a known family of distributions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Task: estimate parameters in a single distribution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Example: normal distribution (estimate mean &amp; covariance)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Drawback: require prior knowledge of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Non-Parametric method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Does not assume knowledge of the underlying distribution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Example: kernel methods, Bayesian networks 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/>
          <a:p>
            <a:fld id="{680D72F4-1C41-4187-A4BC-492CF086CF40}" type="slidenum">
              <a:rPr lang="sv-SE" smtClean="0"/>
              <a:pPr/>
              <a:t>15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7BAE0E9-3CB0-2547-867E-C36720C2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9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Classification-based methods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9980" y="3699953"/>
            <a:ext cx="86073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Task: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Build explicit or implicit model to categorize data into different classes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Examples of techniques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k-nearest neighbor, support vector machines, decision trees, 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51" y="1073208"/>
            <a:ext cx="5404077" cy="2828414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/>
          <a:p>
            <a:fld id="{680D72F4-1C41-4187-A4BC-492CF086CF40}" type="slidenum">
              <a:rPr lang="sv-SE" smtClean="0"/>
              <a:pPr/>
              <a:t>16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E07E5CD-F0A4-B941-8EB0-E234C0BA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 and Outlier-based methods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9980" y="3523372"/>
            <a:ext cx="8607359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Assumption: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      larger clusters: normal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      smaller clusters: attack or intrusion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Examples of techniques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/>
              <a:t>single-link clustering, k-means (squared error clustering), and hierarchical clustering,…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135" y="1105278"/>
            <a:ext cx="5550807" cy="2519692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/>
          <a:p>
            <a:fld id="{680D72F4-1C41-4187-A4BC-492CF086CF40}" type="slidenum">
              <a:rPr lang="sv-SE" smtClean="0"/>
              <a:pPr/>
              <a:t>17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D06FA8-C222-7D4B-BB71-FF9941C85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25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Knowledge-based methods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29105" y="1358570"/>
            <a:ext cx="75160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Basic Idea: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Network or host events are checked against predefined rules or patterns of attack.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Method: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Search for instances of known attacks, by attempting to match with pre-determined attack representations.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Examples of techniques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Rule-based and Expert system approaches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Ontology and logic-based approaches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/>
          <a:p>
            <a:fld id="{680D72F4-1C41-4187-A4BC-492CF086CF40}" type="slidenum">
              <a:rPr lang="sv-SE" smtClean="0"/>
              <a:pPr/>
              <a:t>18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53892B-3B04-D84E-A1C4-1383A5D1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Combination of other tools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64790" y="1518228"/>
            <a:ext cx="7988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Different kinds of neural networks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Fuzzy association rule (used for describing different classes)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Rough set theory: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Approximate a regular set with lower and upper approximation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Enabling learning with small size training datasets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Overall simplicity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Computational methods for optimization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Genetic algorithm, Ant colony algorithm, …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/>
          <a:p>
            <a:fld id="{680D72F4-1C41-4187-A4BC-492CF086CF40}" type="slidenum">
              <a:rPr lang="sv-SE" smtClean="0"/>
              <a:pPr/>
              <a:t>19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292B86-F5CB-1944-8711-C11EBE150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5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101" y="1428974"/>
            <a:ext cx="484632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/>
              <a:t>Introduction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/>
              <a:t>Methods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/>
              <a:t>Case Study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/>
              <a:t>Discussion and Future Work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25E7F88-BCFD-AF40-8E64-51EB1A46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Things to consider for own problems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79197" y="1402264"/>
            <a:ext cx="7988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Choice of proximity measures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Feature selection methods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reduces computational complexity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removes information redundancy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Steps: subset generation </a:t>
            </a:r>
            <a:r>
              <a:rPr lang="en-US" altLang="zh-CN" sz="2000" dirty="0">
                <a:sym typeface="Wingdings" panose="05000000000000000000" pitchFamily="2" charset="2"/>
              </a:rPr>
              <a:t> </a:t>
            </a:r>
            <a:r>
              <a:rPr lang="en-US" altLang="zh-CN" sz="2000" dirty="0"/>
              <a:t>subset evaluation </a:t>
            </a:r>
            <a:r>
              <a:rPr lang="en-US" altLang="zh-CN" sz="2000" dirty="0">
                <a:sym typeface="Wingdings" panose="05000000000000000000" pitchFamily="2" charset="2"/>
              </a:rPr>
              <a:t> </a:t>
            </a:r>
            <a:r>
              <a:rPr lang="en-US" altLang="zh-CN" sz="2000" dirty="0"/>
              <a:t>validation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Deal with big datasets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Lower dimensionality data projections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Distributed algorithms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6305" y="6280057"/>
            <a:ext cx="531863" cy="365125"/>
          </a:xfrm>
        </p:spPr>
        <p:txBody>
          <a:bodyPr/>
          <a:lstStyle/>
          <a:p>
            <a:r>
              <a:rPr lang="en-US" altLang="zh-CN" dirty="0"/>
              <a:t>18</a:t>
            </a: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0DA2CC-E094-1D49-9AFC-404A7DB16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3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92663" y="2722222"/>
            <a:ext cx="7862375" cy="1399612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b="1" dirty="0"/>
              <a:t>Part III:  Case Study</a:t>
            </a:r>
            <a:endParaRPr lang="zh-CN" altLang="en-US" sz="2800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err="1"/>
              <a:t>MLoNs</a:t>
            </a:r>
            <a:r>
              <a:rPr lang="en-US" altLang="zh-CN" sz="2400" dirty="0"/>
              <a:t> Final Presentation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505766" y="6111245"/>
            <a:ext cx="6935788" cy="365125"/>
          </a:xfrm>
        </p:spPr>
        <p:txBody>
          <a:bodyPr/>
          <a:lstStyle/>
          <a:p>
            <a:r>
              <a:rPr lang="en-US" sz="1200" dirty="0"/>
              <a:t>Fundamentals of Machine Learning Over Networks </a:t>
            </a:r>
          </a:p>
          <a:p>
            <a:r>
              <a:rPr lang="en-US" sz="1200" dirty="0"/>
              <a:t>Group 5 ( </a:t>
            </a:r>
            <a:r>
              <a:rPr lang="en-US" sz="1200" dirty="0" err="1"/>
              <a:t>Wenqing</a:t>
            </a:r>
            <a:r>
              <a:rPr lang="en-US" sz="1200" dirty="0"/>
              <a:t> Yan, </a:t>
            </a:r>
            <a:r>
              <a:rPr lang="en-US" sz="1200" dirty="0" err="1"/>
              <a:t>Wenjun</a:t>
            </a:r>
            <a:r>
              <a:rPr lang="en-US" sz="1200" dirty="0"/>
              <a:t> </a:t>
            </a:r>
            <a:r>
              <a:rPr lang="en-US" sz="1200" dirty="0" err="1"/>
              <a:t>Xiong</a:t>
            </a:r>
            <a:r>
              <a:rPr lang="en-US" sz="1200" dirty="0"/>
              <a:t>, </a:t>
            </a:r>
            <a:r>
              <a:rPr lang="en-US" sz="1200" dirty="0" err="1"/>
              <a:t>Hao</a:t>
            </a:r>
            <a:r>
              <a:rPr lang="en-US" sz="1200" dirty="0"/>
              <a:t> Chen, Yibei Li, Boris </a:t>
            </a:r>
            <a:r>
              <a:rPr lang="en-US" sz="1200" dirty="0" err="1"/>
              <a:t>Petkovic</a:t>
            </a:r>
            <a:r>
              <a:rPr lang="en-US" sz="1200" dirty="0"/>
              <a:t> )</a:t>
            </a:r>
            <a:br>
              <a:rPr lang="en-US" sz="1200" dirty="0"/>
            </a:br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BF191B-8D5E-1A4A-96C6-00FEB6D6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6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5D71235-BDCF-7A4F-84D7-8C9FEC62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241A891-9C85-C148-BA73-A83AB6D384B8}"/>
              </a:ext>
            </a:extLst>
          </p:cNvPr>
          <p:cNvSpPr txBox="1"/>
          <p:nvPr/>
        </p:nvSpPr>
        <p:spPr>
          <a:xfrm>
            <a:off x="268942" y="5216449"/>
            <a:ext cx="8588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/>
              <a:t>Li, F., </a:t>
            </a:r>
            <a:r>
              <a:rPr lang="sv-SE" sz="1400" dirty="0" err="1"/>
              <a:t>Shinde</a:t>
            </a:r>
            <a:r>
              <a:rPr lang="sv-SE" sz="1400" dirty="0"/>
              <a:t>, A., Shi, Y., </a:t>
            </a:r>
            <a:r>
              <a:rPr lang="sv-SE" sz="1400" dirty="0" err="1"/>
              <a:t>Member</a:t>
            </a:r>
            <a:r>
              <a:rPr lang="sv-SE" sz="1400" dirty="0"/>
              <a:t>, S., </a:t>
            </a:r>
            <a:r>
              <a:rPr lang="sv-SE" sz="1400" dirty="0" err="1"/>
              <a:t>Ye</a:t>
            </a:r>
            <a:r>
              <a:rPr lang="sv-SE" sz="1400" dirty="0"/>
              <a:t>, J., &amp; </a:t>
            </a:r>
            <a:r>
              <a:rPr lang="sv-SE" sz="1400" dirty="0" err="1"/>
              <a:t>Member</a:t>
            </a:r>
            <a:r>
              <a:rPr lang="sv-SE" sz="1400" dirty="0"/>
              <a:t>, S. (2019). System </a:t>
            </a:r>
            <a:r>
              <a:rPr lang="sv-SE" sz="1400" dirty="0" err="1"/>
              <a:t>Statistics</a:t>
            </a:r>
            <a:r>
              <a:rPr lang="sv-SE" sz="1400" dirty="0"/>
              <a:t> Learning-</a:t>
            </a:r>
            <a:r>
              <a:rPr lang="sv-SE" sz="1400" dirty="0" err="1"/>
              <a:t>Based</a:t>
            </a:r>
            <a:r>
              <a:rPr lang="sv-SE" sz="1400" dirty="0"/>
              <a:t> </a:t>
            </a:r>
            <a:r>
              <a:rPr lang="sv-SE" sz="1400" dirty="0" err="1"/>
              <a:t>IoT</a:t>
            </a:r>
            <a:r>
              <a:rPr lang="sv-SE" sz="1400" dirty="0"/>
              <a:t> </a:t>
            </a:r>
            <a:r>
              <a:rPr lang="sv-SE" sz="1400" dirty="0" err="1"/>
              <a:t>Security</a:t>
            </a:r>
            <a:r>
              <a:rPr lang="sv-SE" sz="1400" dirty="0"/>
              <a:t> : </a:t>
            </a:r>
            <a:r>
              <a:rPr lang="sv-SE" sz="1400" dirty="0" err="1"/>
              <a:t>Feasibility</a:t>
            </a:r>
            <a:r>
              <a:rPr lang="sv-SE" sz="1400" dirty="0"/>
              <a:t> and </a:t>
            </a:r>
            <a:r>
              <a:rPr lang="sv-SE" sz="1400" dirty="0" err="1"/>
              <a:t>Suitability</a:t>
            </a:r>
            <a:r>
              <a:rPr lang="sv-SE" sz="1400" dirty="0"/>
              <a:t>. </a:t>
            </a:r>
            <a:r>
              <a:rPr lang="sv-SE" sz="1400" i="1" dirty="0"/>
              <a:t>IEEE Internet </a:t>
            </a:r>
            <a:r>
              <a:rPr lang="sv-SE" sz="1400" i="1" dirty="0" err="1"/>
              <a:t>of</a:t>
            </a:r>
            <a:r>
              <a:rPr lang="sv-SE" sz="1400" i="1" dirty="0"/>
              <a:t> </a:t>
            </a:r>
            <a:r>
              <a:rPr lang="sv-SE" sz="1400" i="1" dirty="0" err="1"/>
              <a:t>Things</a:t>
            </a:r>
            <a:r>
              <a:rPr lang="sv-SE" sz="1400" i="1" dirty="0"/>
              <a:t> Journal</a:t>
            </a:r>
            <a:r>
              <a:rPr lang="sv-SE" sz="1400" dirty="0"/>
              <a:t>, </a:t>
            </a:r>
            <a:r>
              <a:rPr lang="sv-SE" sz="1400" i="1" dirty="0"/>
              <a:t>X</a:t>
            </a:r>
            <a:r>
              <a:rPr lang="sv-SE" sz="1400" dirty="0"/>
              <a:t>(X), 1–8. </a:t>
            </a:r>
            <a:r>
              <a:rPr lang="sv-SE" sz="1400" dirty="0" err="1"/>
              <a:t>https</a:t>
            </a:r>
            <a:r>
              <a:rPr lang="sv-SE" sz="1400" dirty="0"/>
              <a:t>://</a:t>
            </a:r>
            <a:r>
              <a:rPr lang="sv-SE" sz="1400" dirty="0" err="1"/>
              <a:t>doi.org</a:t>
            </a:r>
            <a:r>
              <a:rPr lang="sv-SE" sz="1400" dirty="0"/>
              <a:t>/10.1109/JIOT.2019.2897063</a:t>
            </a:r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29BC32-6869-274A-9E1F-5985453C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159" y="1522219"/>
            <a:ext cx="3106057" cy="310605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4A5AF6F-F4C4-8E43-8EC5-61823006F69C}"/>
              </a:ext>
            </a:extLst>
          </p:cNvPr>
          <p:cNvSpPr/>
          <p:nvPr/>
        </p:nvSpPr>
        <p:spPr>
          <a:xfrm>
            <a:off x="4261729" y="2865271"/>
            <a:ext cx="716075" cy="7778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06621D17-0163-784F-9D76-20F97FAAECE8}"/>
              </a:ext>
            </a:extLst>
          </p:cNvPr>
          <p:cNvSpPr/>
          <p:nvPr/>
        </p:nvSpPr>
        <p:spPr>
          <a:xfrm>
            <a:off x="3434527" y="2887638"/>
            <a:ext cx="667432" cy="7330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0E0046F-3922-914E-A158-540F0B939493}"/>
              </a:ext>
            </a:extLst>
          </p:cNvPr>
          <p:cNvSpPr/>
          <p:nvPr/>
        </p:nvSpPr>
        <p:spPr>
          <a:xfrm>
            <a:off x="3848073" y="3620723"/>
            <a:ext cx="740229" cy="9985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D68D32E-E4E6-FD48-8154-8990AF722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57" t="2014" r="25425" b="5348"/>
          <a:stretch/>
        </p:blipFill>
        <p:spPr>
          <a:xfrm>
            <a:off x="5465737" y="2954364"/>
            <a:ext cx="2002973" cy="2002971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22</a:t>
            </a:fld>
            <a:endParaRPr lang="sv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435D4B7-DF19-CD46-B046-5B918834F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CAF716-613D-A640-8CC8-58EEE821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Attacks in IoTs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5F83FDD-309A-C34A-B58B-74D46302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49" y="1201270"/>
            <a:ext cx="3111500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B154F3D-2EF6-A744-B497-E63260AC775F}"/>
              </a:ext>
            </a:extLst>
          </p:cNvPr>
          <p:cNvSpPr txBox="1"/>
          <p:nvPr/>
        </p:nvSpPr>
        <p:spPr>
          <a:xfrm>
            <a:off x="5087144" y="1682892"/>
            <a:ext cx="35320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System Usage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55E4075-4ADB-DA44-85F5-7B4434CE57E3}"/>
              </a:ext>
            </a:extLst>
          </p:cNvPr>
          <p:cNvGrpSpPr/>
          <p:nvPr/>
        </p:nvGrpSpPr>
        <p:grpSpPr>
          <a:xfrm>
            <a:off x="0" y="1201270"/>
            <a:ext cx="8857129" cy="4312024"/>
            <a:chOff x="0" y="1201270"/>
            <a:chExt cx="8857129" cy="43120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B59576A7-DE5B-384B-8761-1DB76AAA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201270"/>
              <a:ext cx="5190399" cy="43120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5C9B027-0D79-054D-B867-763E2178F6C8}"/>
                </a:ext>
              </a:extLst>
            </p:cNvPr>
            <p:cNvSpPr txBox="1"/>
            <p:nvPr/>
          </p:nvSpPr>
          <p:spPr>
            <a:xfrm>
              <a:off x="4814047" y="4506690"/>
              <a:ext cx="3532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 may steal or tamper with the data that sensors collect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7AF28E45-4B53-314C-AC34-F8F5E180BFF1}"/>
                </a:ext>
              </a:extLst>
            </p:cNvPr>
            <p:cNvSpPr txBox="1"/>
            <p:nvPr/>
          </p:nvSpPr>
          <p:spPr>
            <a:xfrm>
              <a:off x="4814047" y="3777085"/>
              <a:ext cx="3532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MITM, </a:t>
              </a:r>
              <a:r>
                <a:rPr lang="en-US" dirty="0" err="1"/>
                <a:t>DoS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78B3836-046E-B843-B244-DE41FB55885F}"/>
                </a:ext>
              </a:extLst>
            </p:cNvPr>
            <p:cNvSpPr txBox="1"/>
            <p:nvPr/>
          </p:nvSpPr>
          <p:spPr>
            <a:xfrm>
              <a:off x="4814047" y="1682892"/>
              <a:ext cx="4043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SQL injection, authentication failure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23</a:t>
            </a:fld>
            <a:endParaRPr lang="sv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33A52C5-BE76-A04A-90C6-359FC1023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9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357F40B-3366-FF4A-8E74-674252F7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7"/>
          <a:stretch/>
        </p:blipFill>
        <p:spPr>
          <a:xfrm>
            <a:off x="1619250" y="1521012"/>
            <a:ext cx="5791200" cy="1813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E78894-2B90-934B-AFC5-1736BBE6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General System Workflow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EBA27F3-7C96-304A-AACC-73F4E9B0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3782675"/>
            <a:ext cx="4483100" cy="889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24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8F4121D-5A95-5149-812D-5CB123267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1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334861-BE26-D24A-A7A9-1ECC0561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Algorithms</a:t>
            </a:r>
            <a:r>
              <a:rPr lang="sv-SE" dirty="0"/>
              <a:t> – </a:t>
            </a:r>
            <a:r>
              <a:rPr lang="sv-SE" dirty="0" err="1"/>
              <a:t>Time</a:t>
            </a:r>
            <a:r>
              <a:rPr lang="sv-SE" dirty="0"/>
              <a:t> 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F9093C67-BD91-A044-9F8F-5AB7F868E16F}"/>
                  </a:ext>
                </a:extLst>
              </p:cNvPr>
              <p:cNvSpPr txBox="1"/>
              <p:nvPr/>
            </p:nvSpPr>
            <p:spPr>
              <a:xfrm>
                <a:off x="2445839" y="2980357"/>
                <a:ext cx="4118162" cy="674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p>
                      </m:s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sv-S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p>
                      </m:sSup>
                      <m:r>
                        <a:rPr lang="sv-S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sv-SE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sv-SE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sv-SE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sv-S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93C67-BD91-A044-9F8F-5AB7F868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839" y="2980357"/>
                <a:ext cx="4118162" cy="674928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B3B93F41-8313-CF45-AEFC-5BB500D0145D}"/>
              </a:ext>
            </a:extLst>
          </p:cNvPr>
          <p:cNvCxnSpPr>
            <a:cxnSpLocks/>
          </p:cNvCxnSpPr>
          <p:nvPr/>
        </p:nvCxnSpPr>
        <p:spPr>
          <a:xfrm>
            <a:off x="307605" y="2105443"/>
            <a:ext cx="867273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A264E60B-8C87-DA47-8E23-0D98B1327F5F}"/>
              </a:ext>
            </a:extLst>
          </p:cNvPr>
          <p:cNvCxnSpPr>
            <a:cxnSpLocks/>
          </p:cNvCxnSpPr>
          <p:nvPr/>
        </p:nvCxnSpPr>
        <p:spPr>
          <a:xfrm>
            <a:off x="307605" y="1626627"/>
            <a:ext cx="0" cy="4788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DF42596-6B06-0546-BEC3-47D1F4FE2FBF}"/>
              </a:ext>
            </a:extLst>
          </p:cNvPr>
          <p:cNvCxnSpPr>
            <a:cxnSpLocks/>
          </p:cNvCxnSpPr>
          <p:nvPr/>
        </p:nvCxnSpPr>
        <p:spPr>
          <a:xfrm>
            <a:off x="460005" y="1624047"/>
            <a:ext cx="0" cy="4788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FBB703FA-871C-9F41-8F3C-22F4F1E6688E}"/>
              </a:ext>
            </a:extLst>
          </p:cNvPr>
          <p:cNvCxnSpPr>
            <a:cxnSpLocks/>
          </p:cNvCxnSpPr>
          <p:nvPr/>
        </p:nvCxnSpPr>
        <p:spPr>
          <a:xfrm>
            <a:off x="599487" y="1624047"/>
            <a:ext cx="0" cy="4788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3E461A49-462C-534A-B298-4738D524304B}"/>
              </a:ext>
            </a:extLst>
          </p:cNvPr>
          <p:cNvCxnSpPr>
            <a:cxnSpLocks/>
          </p:cNvCxnSpPr>
          <p:nvPr/>
        </p:nvCxnSpPr>
        <p:spPr>
          <a:xfrm>
            <a:off x="751887" y="1621467"/>
            <a:ext cx="0" cy="4788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9F550CC1-2638-0143-8CBF-C44A073359EF}"/>
              </a:ext>
            </a:extLst>
          </p:cNvPr>
          <p:cNvCxnSpPr>
            <a:cxnSpLocks/>
          </p:cNvCxnSpPr>
          <p:nvPr/>
        </p:nvCxnSpPr>
        <p:spPr>
          <a:xfrm>
            <a:off x="904287" y="1618887"/>
            <a:ext cx="0" cy="4788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08488F06-65DB-3649-8346-3660544479B8}"/>
              </a:ext>
            </a:extLst>
          </p:cNvPr>
          <p:cNvCxnSpPr>
            <a:cxnSpLocks/>
          </p:cNvCxnSpPr>
          <p:nvPr/>
        </p:nvCxnSpPr>
        <p:spPr>
          <a:xfrm>
            <a:off x="1048950" y="1624041"/>
            <a:ext cx="0" cy="478816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D1DF2B6-1FA6-6E41-A97A-FC196B996907}"/>
              </a:ext>
            </a:extLst>
          </p:cNvPr>
          <p:cNvCxnSpPr>
            <a:cxnSpLocks/>
          </p:cNvCxnSpPr>
          <p:nvPr/>
        </p:nvCxnSpPr>
        <p:spPr>
          <a:xfrm>
            <a:off x="1201350" y="1621461"/>
            <a:ext cx="0" cy="478816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860AAB7D-E430-4944-972E-409FDFB5EE5B}"/>
              </a:ext>
            </a:extLst>
          </p:cNvPr>
          <p:cNvCxnSpPr>
            <a:cxnSpLocks/>
          </p:cNvCxnSpPr>
          <p:nvPr/>
        </p:nvCxnSpPr>
        <p:spPr>
          <a:xfrm>
            <a:off x="1340832" y="1621461"/>
            <a:ext cx="0" cy="478816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AE8B3F0-39AA-5C43-9B86-389F3B2E7AE3}"/>
              </a:ext>
            </a:extLst>
          </p:cNvPr>
          <p:cNvCxnSpPr>
            <a:cxnSpLocks/>
          </p:cNvCxnSpPr>
          <p:nvPr/>
        </p:nvCxnSpPr>
        <p:spPr>
          <a:xfrm>
            <a:off x="1493232" y="1618881"/>
            <a:ext cx="0" cy="478816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294A72B-AA85-0A40-93C8-0C854195D4B3}"/>
              </a:ext>
            </a:extLst>
          </p:cNvPr>
          <p:cNvCxnSpPr>
            <a:cxnSpLocks/>
          </p:cNvCxnSpPr>
          <p:nvPr/>
        </p:nvCxnSpPr>
        <p:spPr>
          <a:xfrm>
            <a:off x="1645632" y="1616301"/>
            <a:ext cx="0" cy="478816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6568EED-CCE6-5C4C-BF85-3B6B2BE3EB4A}"/>
              </a:ext>
            </a:extLst>
          </p:cNvPr>
          <p:cNvSpPr txBox="1"/>
          <p:nvPr/>
        </p:nvSpPr>
        <p:spPr>
          <a:xfrm>
            <a:off x="332868" y="1108899"/>
            <a:ext cx="1009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C3D9C519-DFC7-634A-B765-D9086907DCED}"/>
              </a:ext>
            </a:extLst>
          </p:cNvPr>
          <p:cNvCxnSpPr>
            <a:cxnSpLocks/>
          </p:cNvCxnSpPr>
          <p:nvPr/>
        </p:nvCxnSpPr>
        <p:spPr>
          <a:xfrm>
            <a:off x="1790278" y="1621461"/>
            <a:ext cx="0" cy="4788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A6343B91-0C44-4047-8BF5-818CF7423959}"/>
              </a:ext>
            </a:extLst>
          </p:cNvPr>
          <p:cNvCxnSpPr>
            <a:cxnSpLocks/>
          </p:cNvCxnSpPr>
          <p:nvPr/>
        </p:nvCxnSpPr>
        <p:spPr>
          <a:xfrm>
            <a:off x="1942678" y="1618881"/>
            <a:ext cx="0" cy="4788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9AB8D97A-AE74-0144-88EB-2ED1F8147D2B}"/>
              </a:ext>
            </a:extLst>
          </p:cNvPr>
          <p:cNvCxnSpPr>
            <a:cxnSpLocks/>
          </p:cNvCxnSpPr>
          <p:nvPr/>
        </p:nvCxnSpPr>
        <p:spPr>
          <a:xfrm>
            <a:off x="2082160" y="1618881"/>
            <a:ext cx="0" cy="4788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0F63E25C-C90A-D54D-8A7C-AA025402604D}"/>
              </a:ext>
            </a:extLst>
          </p:cNvPr>
          <p:cNvCxnSpPr>
            <a:cxnSpLocks/>
          </p:cNvCxnSpPr>
          <p:nvPr/>
        </p:nvCxnSpPr>
        <p:spPr>
          <a:xfrm>
            <a:off x="2234560" y="1616301"/>
            <a:ext cx="0" cy="4788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7843A509-8B47-0947-AAF5-12A44AEA67A9}"/>
              </a:ext>
            </a:extLst>
          </p:cNvPr>
          <p:cNvCxnSpPr>
            <a:cxnSpLocks/>
          </p:cNvCxnSpPr>
          <p:nvPr/>
        </p:nvCxnSpPr>
        <p:spPr>
          <a:xfrm>
            <a:off x="2386960" y="1613721"/>
            <a:ext cx="0" cy="4788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BAD281A-435D-4245-941B-68D0A0A6467D}"/>
              </a:ext>
            </a:extLst>
          </p:cNvPr>
          <p:cNvSpPr txBox="1"/>
          <p:nvPr/>
        </p:nvSpPr>
        <p:spPr>
          <a:xfrm>
            <a:off x="2795074" y="1561571"/>
            <a:ext cx="666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0C40D8C8-CAC7-AC48-8D35-FBCD9AB4BE6C}"/>
              </a:ext>
            </a:extLst>
          </p:cNvPr>
          <p:cNvCxnSpPr>
            <a:cxnSpLocks/>
          </p:cNvCxnSpPr>
          <p:nvPr/>
        </p:nvCxnSpPr>
        <p:spPr>
          <a:xfrm>
            <a:off x="3523504" y="1618881"/>
            <a:ext cx="0" cy="478816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20D0A0FE-0FDC-1F4E-9ED3-4F5CE4965F51}"/>
              </a:ext>
            </a:extLst>
          </p:cNvPr>
          <p:cNvCxnSpPr>
            <a:cxnSpLocks/>
          </p:cNvCxnSpPr>
          <p:nvPr/>
        </p:nvCxnSpPr>
        <p:spPr>
          <a:xfrm>
            <a:off x="3675904" y="1631799"/>
            <a:ext cx="0" cy="478816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2D82D287-FB8B-9F40-A3AA-5D0E8CF99687}"/>
              </a:ext>
            </a:extLst>
          </p:cNvPr>
          <p:cNvCxnSpPr>
            <a:cxnSpLocks/>
          </p:cNvCxnSpPr>
          <p:nvPr/>
        </p:nvCxnSpPr>
        <p:spPr>
          <a:xfrm>
            <a:off x="3815386" y="1631799"/>
            <a:ext cx="0" cy="478816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A3679F53-9FAC-5147-A381-B1AD986A10D4}"/>
              </a:ext>
            </a:extLst>
          </p:cNvPr>
          <p:cNvCxnSpPr>
            <a:cxnSpLocks/>
          </p:cNvCxnSpPr>
          <p:nvPr/>
        </p:nvCxnSpPr>
        <p:spPr>
          <a:xfrm>
            <a:off x="3967786" y="1629219"/>
            <a:ext cx="0" cy="478816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4923EC30-03E4-0E47-9F47-B7BBA85E7384}"/>
              </a:ext>
            </a:extLst>
          </p:cNvPr>
          <p:cNvCxnSpPr>
            <a:cxnSpLocks/>
          </p:cNvCxnSpPr>
          <p:nvPr/>
        </p:nvCxnSpPr>
        <p:spPr>
          <a:xfrm>
            <a:off x="4120186" y="1626639"/>
            <a:ext cx="0" cy="478816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92018518-E466-8C4B-9753-F1A3D1C95F6C}"/>
              </a:ext>
            </a:extLst>
          </p:cNvPr>
          <p:cNvCxnSpPr>
            <a:cxnSpLocks/>
          </p:cNvCxnSpPr>
          <p:nvPr/>
        </p:nvCxnSpPr>
        <p:spPr>
          <a:xfrm>
            <a:off x="4830525" y="1608549"/>
            <a:ext cx="0" cy="4788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28C7E8BD-4FBD-5840-9737-7479D16B19A9}"/>
              </a:ext>
            </a:extLst>
          </p:cNvPr>
          <p:cNvCxnSpPr>
            <a:cxnSpLocks/>
          </p:cNvCxnSpPr>
          <p:nvPr/>
        </p:nvCxnSpPr>
        <p:spPr>
          <a:xfrm>
            <a:off x="4982925" y="1605969"/>
            <a:ext cx="0" cy="4788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A2B4178E-1C5B-064F-B3B4-4DDEDFBBD9A1}"/>
              </a:ext>
            </a:extLst>
          </p:cNvPr>
          <p:cNvCxnSpPr>
            <a:cxnSpLocks/>
          </p:cNvCxnSpPr>
          <p:nvPr/>
        </p:nvCxnSpPr>
        <p:spPr>
          <a:xfrm>
            <a:off x="5122407" y="1605969"/>
            <a:ext cx="0" cy="4788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E6980479-FB34-2F4C-B46C-99311EAD0D68}"/>
              </a:ext>
            </a:extLst>
          </p:cNvPr>
          <p:cNvCxnSpPr>
            <a:cxnSpLocks/>
          </p:cNvCxnSpPr>
          <p:nvPr/>
        </p:nvCxnSpPr>
        <p:spPr>
          <a:xfrm>
            <a:off x="5274807" y="1603389"/>
            <a:ext cx="0" cy="4788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7632E07E-BA0C-904F-8B20-A7A954E0DC5A}"/>
              </a:ext>
            </a:extLst>
          </p:cNvPr>
          <p:cNvCxnSpPr>
            <a:cxnSpLocks/>
          </p:cNvCxnSpPr>
          <p:nvPr/>
        </p:nvCxnSpPr>
        <p:spPr>
          <a:xfrm>
            <a:off x="5427207" y="1600809"/>
            <a:ext cx="0" cy="4788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C5B61F25-2CFB-0B46-8841-C938A0348D7E}"/>
              </a:ext>
            </a:extLst>
          </p:cNvPr>
          <p:cNvCxnSpPr>
            <a:cxnSpLocks/>
          </p:cNvCxnSpPr>
          <p:nvPr/>
        </p:nvCxnSpPr>
        <p:spPr>
          <a:xfrm flipH="1">
            <a:off x="302441" y="2091580"/>
            <a:ext cx="5164" cy="701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DC77F3FA-3A3A-8C4A-A163-378C1ED7A133}"/>
              </a:ext>
            </a:extLst>
          </p:cNvPr>
          <p:cNvCxnSpPr>
            <a:cxnSpLocks/>
          </p:cNvCxnSpPr>
          <p:nvPr/>
        </p:nvCxnSpPr>
        <p:spPr>
          <a:xfrm>
            <a:off x="1032021" y="2087365"/>
            <a:ext cx="0" cy="705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23E5159-793A-0E44-91D5-96135AFEA4B2}"/>
              </a:ext>
            </a:extLst>
          </p:cNvPr>
          <p:cNvCxnSpPr/>
          <p:nvPr/>
        </p:nvCxnSpPr>
        <p:spPr>
          <a:xfrm>
            <a:off x="302441" y="2637890"/>
            <a:ext cx="7295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839451C-5829-114B-B5DB-DB9307118230}"/>
              </a:ext>
            </a:extLst>
          </p:cNvPr>
          <p:cNvSpPr txBox="1"/>
          <p:nvPr/>
        </p:nvSpPr>
        <p:spPr>
          <a:xfrm>
            <a:off x="1070172" y="2485094"/>
            <a:ext cx="1182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# Order: 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A980AB6D-D4F7-5049-913C-B609F05B4961}"/>
              </a:ext>
            </a:extLst>
          </p:cNvPr>
          <p:cNvCxnSpPr>
            <a:cxnSpLocks/>
          </p:cNvCxnSpPr>
          <p:nvPr/>
        </p:nvCxnSpPr>
        <p:spPr>
          <a:xfrm>
            <a:off x="5587374" y="1605963"/>
            <a:ext cx="0" cy="478816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A4D4AB88-66DC-5B4D-BBDF-579063E2BAD2}"/>
              </a:ext>
            </a:extLst>
          </p:cNvPr>
          <p:cNvCxnSpPr>
            <a:cxnSpLocks/>
          </p:cNvCxnSpPr>
          <p:nvPr/>
        </p:nvCxnSpPr>
        <p:spPr>
          <a:xfrm>
            <a:off x="5739774" y="1603383"/>
            <a:ext cx="0" cy="478816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7565AFC-23F3-FA4A-8A69-4B9349D32DB9}"/>
              </a:ext>
            </a:extLst>
          </p:cNvPr>
          <p:cNvCxnSpPr>
            <a:cxnSpLocks/>
          </p:cNvCxnSpPr>
          <p:nvPr/>
        </p:nvCxnSpPr>
        <p:spPr>
          <a:xfrm>
            <a:off x="5879256" y="1603383"/>
            <a:ext cx="0" cy="478816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1BE68BF6-365A-2F40-B0E2-ED21A3FA780F}"/>
              </a:ext>
            </a:extLst>
          </p:cNvPr>
          <p:cNvCxnSpPr>
            <a:cxnSpLocks/>
          </p:cNvCxnSpPr>
          <p:nvPr/>
        </p:nvCxnSpPr>
        <p:spPr>
          <a:xfrm>
            <a:off x="6031656" y="1600803"/>
            <a:ext cx="0" cy="478816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B0DB980F-D47B-494A-9065-63231ACF37FD}"/>
              </a:ext>
            </a:extLst>
          </p:cNvPr>
          <p:cNvCxnSpPr>
            <a:cxnSpLocks/>
          </p:cNvCxnSpPr>
          <p:nvPr/>
        </p:nvCxnSpPr>
        <p:spPr>
          <a:xfrm>
            <a:off x="6184056" y="1598223"/>
            <a:ext cx="0" cy="478816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B624830C-167F-A445-A7F7-D6A864666CEF}"/>
              </a:ext>
            </a:extLst>
          </p:cNvPr>
          <p:cNvCxnSpPr>
            <a:cxnSpLocks/>
          </p:cNvCxnSpPr>
          <p:nvPr/>
        </p:nvCxnSpPr>
        <p:spPr>
          <a:xfrm>
            <a:off x="6328702" y="1603383"/>
            <a:ext cx="0" cy="4788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5D6EBE4D-C47F-444D-8B2D-F4FA3B82C5C5}"/>
              </a:ext>
            </a:extLst>
          </p:cNvPr>
          <p:cNvCxnSpPr>
            <a:cxnSpLocks/>
          </p:cNvCxnSpPr>
          <p:nvPr/>
        </p:nvCxnSpPr>
        <p:spPr>
          <a:xfrm>
            <a:off x="6481102" y="1600803"/>
            <a:ext cx="0" cy="4788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AB701B88-F904-CF43-9D3D-3B9FEBBA7163}"/>
              </a:ext>
            </a:extLst>
          </p:cNvPr>
          <p:cNvCxnSpPr>
            <a:cxnSpLocks/>
          </p:cNvCxnSpPr>
          <p:nvPr/>
        </p:nvCxnSpPr>
        <p:spPr>
          <a:xfrm>
            <a:off x="6620584" y="1600803"/>
            <a:ext cx="0" cy="4788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58CDD020-2BDE-B046-B247-DF83F6A54572}"/>
              </a:ext>
            </a:extLst>
          </p:cNvPr>
          <p:cNvCxnSpPr>
            <a:cxnSpLocks/>
          </p:cNvCxnSpPr>
          <p:nvPr/>
        </p:nvCxnSpPr>
        <p:spPr>
          <a:xfrm>
            <a:off x="6772984" y="1598223"/>
            <a:ext cx="0" cy="4788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5D63FA94-3EA7-7643-A91B-EE59DA110791}"/>
              </a:ext>
            </a:extLst>
          </p:cNvPr>
          <p:cNvCxnSpPr>
            <a:cxnSpLocks/>
          </p:cNvCxnSpPr>
          <p:nvPr/>
        </p:nvCxnSpPr>
        <p:spPr>
          <a:xfrm>
            <a:off x="6925384" y="1595643"/>
            <a:ext cx="0" cy="4788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CEEB627-EA6D-C945-9F39-E94103601F45}"/>
              </a:ext>
            </a:extLst>
          </p:cNvPr>
          <p:cNvSpPr txBox="1"/>
          <p:nvPr/>
        </p:nvSpPr>
        <p:spPr>
          <a:xfrm>
            <a:off x="7196619" y="1528456"/>
            <a:ext cx="666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9080EE9-89BC-A440-9D58-A5A4CFEE7002}"/>
              </a:ext>
            </a:extLst>
          </p:cNvPr>
          <p:cNvSpPr txBox="1"/>
          <p:nvPr/>
        </p:nvSpPr>
        <p:spPr>
          <a:xfrm>
            <a:off x="8891090" y="1799732"/>
            <a:ext cx="35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472C4"/>
                </a:solidFill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40A83A0-B831-1D42-A9D4-DD4B7B542AF6}"/>
              </a:ext>
            </a:extLst>
          </p:cNvPr>
          <p:cNvSpPr txBox="1"/>
          <p:nvPr/>
        </p:nvSpPr>
        <p:spPr>
          <a:xfrm>
            <a:off x="2746014" y="3769820"/>
            <a:ext cx="6571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</a:t>
            </a:r>
          </a:p>
          <a:p>
            <a:endParaRPr lang="en-US" sz="2400" dirty="0"/>
          </a:p>
          <a:p>
            <a:r>
              <a:rPr lang="en-US" sz="2400" dirty="0"/>
              <a:t>Neural Network (NN)</a:t>
            </a:r>
          </a:p>
          <a:p>
            <a:endParaRPr lang="en-US" sz="2400" dirty="0"/>
          </a:p>
          <a:p>
            <a:r>
              <a:rPr lang="en-US" sz="2400" dirty="0"/>
              <a:t>Recurrent Neural Network (RNN)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25</a:t>
            </a:fld>
            <a:endParaRPr lang="sv-SE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4D2EF9FA-475B-5A41-BC19-8EE8DB370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78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D219D9C-FDD5-7A40-9EDB-F7FAF1A7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71ABFA-1938-DB4D-9E8C-E20F62CC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77" y="1309479"/>
            <a:ext cx="3175000" cy="332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FEE158-0203-2D4D-91D5-18AF6ABBC5DF}"/>
              </a:ext>
            </a:extLst>
          </p:cNvPr>
          <p:cNvSpPr txBox="1"/>
          <p:nvPr/>
        </p:nvSpPr>
        <p:spPr>
          <a:xfrm>
            <a:off x="348877" y="468848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#1. Local Outlier Factor (LOF)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CB52358-D236-5C48-847D-77C0CE7B0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002" y="1198787"/>
            <a:ext cx="3923170" cy="2683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C4AFEE4-02DD-254B-8576-4537CF3FBE63}"/>
              </a:ext>
            </a:extLst>
          </p:cNvPr>
          <p:cNvSpPr txBox="1"/>
          <p:nvPr/>
        </p:nvSpPr>
        <p:spPr>
          <a:xfrm>
            <a:off x="4090002" y="3807991"/>
            <a:ext cx="527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#2. Cumulative Sum Control Chart (CUSUM)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26</a:t>
            </a:fld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77907DE-DC30-8D4B-A367-D76F1567E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40777A4-F094-9B43-BF6F-05261E74B32B}"/>
              </a:ext>
            </a:extLst>
          </p:cNvPr>
          <p:cNvSpPr txBox="1"/>
          <p:nvPr/>
        </p:nvSpPr>
        <p:spPr>
          <a:xfrm>
            <a:off x="4090002" y="5624116"/>
            <a:ext cx="446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#3.Adaptive Online Thresholding (AOT)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1842B3-F198-8D4E-95CD-037F5A42C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038" y="4302902"/>
            <a:ext cx="49530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61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D219D9C-FDD5-7A40-9EDB-F7FAF1A7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FEE158-0203-2D4D-91D5-18AF6ABBC5DF}"/>
              </a:ext>
            </a:extLst>
          </p:cNvPr>
          <p:cNvSpPr txBox="1"/>
          <p:nvPr/>
        </p:nvSpPr>
        <p:spPr>
          <a:xfrm>
            <a:off x="2536264" y="5423514"/>
            <a:ext cx="409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Adaptive Online Thresholding (AOT)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14BD225-DBDD-CB45-B9E0-BFFFE73B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272" y="1222711"/>
            <a:ext cx="5943600" cy="40513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27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F7DB8A9-9CAA-4D4B-B431-B8764D438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3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xmlns="" id="{3608F750-F1D5-1A4D-9AE6-AFD573AEC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32" y="1582739"/>
            <a:ext cx="7782306" cy="40782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altLang="zh-CN" b="1" dirty="0"/>
              <a:t>System Setup</a:t>
            </a:r>
          </a:p>
          <a:p>
            <a:pPr lvl="2"/>
            <a:r>
              <a:rPr lang="sv-SE" altLang="zh-CN" dirty="0"/>
              <a:t>12 BBB </a:t>
            </a:r>
            <a:r>
              <a:rPr lang="sv-SE" altLang="zh-CN" dirty="0" err="1"/>
              <a:t>wireless</a:t>
            </a:r>
            <a:r>
              <a:rPr lang="sv-SE" altLang="zh-CN" dirty="0"/>
              <a:t> boards, A router, An aggregation server</a:t>
            </a:r>
          </a:p>
          <a:p>
            <a:pPr lvl="2"/>
            <a:r>
              <a:rPr lang="sv-SE" altLang="zh-CN" dirty="0"/>
              <a:t>Carries </a:t>
            </a:r>
            <a:r>
              <a:rPr lang="sv-SE" altLang="zh-CN" dirty="0" err="1"/>
              <a:t>some</a:t>
            </a:r>
            <a:r>
              <a:rPr lang="sv-SE" altLang="zh-CN" dirty="0"/>
              <a:t> operations</a:t>
            </a:r>
          </a:p>
          <a:p>
            <a:pPr marL="355600" lvl="2" indent="0">
              <a:buNone/>
            </a:pPr>
            <a:endParaRPr lang="sv-SE" altLang="zh-CN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sv-SE" altLang="zh-CN" b="1" dirty="0"/>
              <a:t>Attack Design</a:t>
            </a:r>
          </a:p>
          <a:p>
            <a:pPr lvl="2"/>
            <a:r>
              <a:rPr lang="sv-SE" altLang="zh-CN" dirty="0" err="1"/>
              <a:t>Unauthorized</a:t>
            </a:r>
            <a:r>
              <a:rPr lang="sv-SE" altLang="zh-CN" dirty="0"/>
              <a:t> access</a:t>
            </a:r>
          </a:p>
          <a:p>
            <a:pPr lvl="2"/>
            <a:r>
              <a:rPr lang="sv-SE" altLang="zh-CN" dirty="0"/>
              <a:t>Port </a:t>
            </a:r>
            <a:r>
              <a:rPr lang="sv-SE" altLang="zh-CN" dirty="0" err="1"/>
              <a:t>scan</a:t>
            </a:r>
            <a:endParaRPr lang="sv-SE" altLang="zh-CN" dirty="0"/>
          </a:p>
          <a:p>
            <a:pPr lvl="2"/>
            <a:r>
              <a:rPr lang="sv-SE" altLang="zh-CN" dirty="0"/>
              <a:t>Virus</a:t>
            </a:r>
          </a:p>
          <a:p>
            <a:pPr lvl="2"/>
            <a:r>
              <a:rPr lang="sv-SE" altLang="zh-CN" dirty="0" err="1"/>
              <a:t>Flood</a:t>
            </a:r>
            <a:endParaRPr lang="sv-SE" altLang="zh-CN" dirty="0"/>
          </a:p>
          <a:p>
            <a:pPr lvl="2"/>
            <a:endParaRPr lang="sv-SE" altLang="zh-CN" sz="2400" dirty="0"/>
          </a:p>
          <a:p>
            <a:pPr lvl="2"/>
            <a:endParaRPr lang="sv-SE" altLang="zh-CN" sz="2400" dirty="0"/>
          </a:p>
          <a:p>
            <a:pPr lvl="1"/>
            <a:endParaRPr lang="sv-SE" altLang="zh-CN" sz="2400" dirty="0"/>
          </a:p>
          <a:p>
            <a:pPr marL="698500" lvl="1" indent="-342900"/>
            <a:endParaRPr lang="sv-SE" altLang="zh-CN" sz="2400" dirty="0"/>
          </a:p>
          <a:p>
            <a:pPr marL="698500" lvl="1" indent="-342900"/>
            <a:endParaRPr lang="sv-SE" altLang="zh-CN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28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9031CE3-FC16-F648-A6C5-72A431CB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C4DEC8-4283-0D43-BD31-BD50C632F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016718" y="87407"/>
            <a:ext cx="1130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8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Evaluation	:</a:t>
            </a:r>
            <a:br>
              <a:rPr lang="en-US" dirty="0"/>
            </a:br>
            <a:r>
              <a:rPr lang="en-US" sz="2000" b="0" dirty="0"/>
              <a:t>Model Suitability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E40498-3CAB-624A-95ED-34CE8F1E2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1F0953D-D9F6-D44B-9E0B-C0BA794B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67" y="1508125"/>
            <a:ext cx="5930900" cy="4152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29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EC0237-8E98-D943-9B41-A40E0EBAC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0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92663" y="2722222"/>
            <a:ext cx="7862375" cy="1399612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b="1" dirty="0"/>
              <a:t>Part I:  Introduction</a:t>
            </a:r>
            <a:endParaRPr lang="zh-CN" altLang="en-US" sz="2800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err="1"/>
              <a:t>MLoNs</a:t>
            </a:r>
            <a:r>
              <a:rPr lang="en-US" altLang="zh-CN" sz="2400" dirty="0"/>
              <a:t> Final Presentation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505766" y="6111245"/>
            <a:ext cx="6935788" cy="365125"/>
          </a:xfrm>
        </p:spPr>
        <p:txBody>
          <a:bodyPr/>
          <a:lstStyle/>
          <a:p>
            <a:r>
              <a:rPr lang="en-US" sz="1200" dirty="0"/>
              <a:t>Fundamentals of Machine Learning Over Networks </a:t>
            </a:r>
          </a:p>
          <a:p>
            <a:r>
              <a:rPr lang="en-US" sz="1200" dirty="0"/>
              <a:t>Group 5 ( </a:t>
            </a:r>
            <a:r>
              <a:rPr lang="en-US" sz="1200" dirty="0" err="1"/>
              <a:t>Wenqing</a:t>
            </a:r>
            <a:r>
              <a:rPr lang="en-US" sz="1200" dirty="0"/>
              <a:t> Yan, </a:t>
            </a:r>
            <a:r>
              <a:rPr lang="en-US" sz="1200" dirty="0" err="1"/>
              <a:t>Wenjun</a:t>
            </a:r>
            <a:r>
              <a:rPr lang="en-US" sz="1200" dirty="0"/>
              <a:t> </a:t>
            </a:r>
            <a:r>
              <a:rPr lang="en-US" sz="1200" dirty="0" err="1"/>
              <a:t>Xiong</a:t>
            </a:r>
            <a:r>
              <a:rPr lang="en-US" sz="1200" dirty="0"/>
              <a:t>, </a:t>
            </a:r>
            <a:r>
              <a:rPr lang="en-US" sz="1200" dirty="0" err="1"/>
              <a:t>Hao</a:t>
            </a:r>
            <a:r>
              <a:rPr lang="en-US" sz="1200" dirty="0"/>
              <a:t> Chen, Yibei Li, Boris </a:t>
            </a:r>
            <a:r>
              <a:rPr lang="en-US" sz="1200" dirty="0" err="1"/>
              <a:t>Petkovic</a:t>
            </a:r>
            <a:r>
              <a:rPr lang="en-US" sz="1200" dirty="0"/>
              <a:t> )</a:t>
            </a:r>
            <a:br>
              <a:rPr lang="en-US" sz="1200" dirty="0"/>
            </a:br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4FD39E-544E-214A-AC05-76682754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Evaluation	:</a:t>
            </a:r>
            <a:br>
              <a:rPr lang="en-US" dirty="0"/>
            </a:br>
            <a:r>
              <a:rPr lang="en-US" sz="2000" b="0" dirty="0"/>
              <a:t>Anomaly Detection Method Comparison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9D6A5F2-C5DB-8D45-9E0F-54BA3599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20" y="1122769"/>
            <a:ext cx="5173230" cy="48126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30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CC462BC-3CED-FA40-A987-619AECC40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Evaluation	:</a:t>
            </a:r>
            <a:br>
              <a:rPr lang="en-US" dirty="0"/>
            </a:br>
            <a:r>
              <a:rPr lang="en-US" sz="2000" b="0" dirty="0"/>
              <a:t>Anomaly Detection Case Study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45CBE55-B5FB-FC44-B508-AA5CDB1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963" y="1699698"/>
            <a:ext cx="5184963" cy="3458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7D95904-F9F6-0740-B20A-7EBD25A34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310" y="1781884"/>
            <a:ext cx="5184962" cy="414151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31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1B5DCC0-5F6F-7A43-86A9-EC4F573E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7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Evaluation	:</a:t>
            </a:r>
            <a:br>
              <a:rPr lang="en-US" dirty="0"/>
            </a:br>
            <a:r>
              <a:rPr lang="en-US" sz="2000" b="0" dirty="0"/>
              <a:t>Anomaly Detection Case Study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04E5932-808A-9B46-9F0A-0854C815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81" y="1117538"/>
            <a:ext cx="5549900" cy="4826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32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2C241B-34FB-ED42-A3F5-22F13041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35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Evaluation	:</a:t>
            </a:r>
            <a:br>
              <a:rPr lang="en-US" dirty="0"/>
            </a:br>
            <a:r>
              <a:rPr lang="en-US" sz="2000" b="0" dirty="0"/>
              <a:t>Anomaly Detection Case Study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3F5CDC-B289-154C-BE34-79DDBD7A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174750"/>
            <a:ext cx="5435600" cy="4508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33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0CD6C9-C73C-3446-926B-628D8A793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7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Evaluation	:</a:t>
            </a:r>
            <a:br>
              <a:rPr lang="en-US" dirty="0"/>
            </a:br>
            <a:r>
              <a:rPr lang="en-US" sz="2000" b="0" dirty="0"/>
              <a:t>Anomaly Detection Case Study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5967326-965B-B94E-826F-38CE8768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136650"/>
            <a:ext cx="5448300" cy="4584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34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D3C740-4EC6-7A48-BA6A-3798D9E25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57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A30E0401-2614-6E47-9B78-8F09AB58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27" y="1582739"/>
            <a:ext cx="7717911" cy="385214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This paper has proposed a </a:t>
            </a:r>
            <a:r>
              <a:rPr lang="en-US" b="1" dirty="0"/>
              <a:t>general anomaly detection</a:t>
            </a:r>
            <a:r>
              <a:rPr lang="en-US" dirty="0"/>
              <a:t> based framework for detecting cyber attacks and malicious behavior in </a:t>
            </a:r>
            <a:r>
              <a:rPr lang="en-US" b="1" dirty="0"/>
              <a:t>IoT </a:t>
            </a:r>
            <a:r>
              <a:rPr lang="en-US" dirty="0"/>
              <a:t>devices with limited computation and communication resources.</a:t>
            </a:r>
          </a:p>
          <a:p>
            <a:pPr lvl="2">
              <a:buFont typeface="Wingdings" pitchFamily="2" charset="2"/>
              <a:buChar char="Ø"/>
            </a:pPr>
            <a:r>
              <a:rPr lang="en-US" sz="1600" dirty="0"/>
              <a:t>Can be implemented on any device (from small sensors to laptop scale computation nodes)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CN" sz="1600" dirty="0"/>
              <a:t>Especially suitable for auto-sustainable IoT devices</a:t>
            </a:r>
          </a:p>
          <a:p>
            <a:pPr marL="355600" lvl="2" indent="0">
              <a:buNone/>
            </a:pPr>
            <a:endParaRPr lang="en-US" altLang="zh-CN" sz="1600" dirty="0"/>
          </a:p>
          <a:p>
            <a:pPr lvl="1"/>
            <a:r>
              <a:rPr lang="en-US" altLang="zh-CN" dirty="0"/>
              <a:t>They have shown </a:t>
            </a:r>
            <a:r>
              <a:rPr lang="en-US" altLang="zh-CN" b="1" dirty="0"/>
              <a:t>statistical techniques</a:t>
            </a:r>
            <a:r>
              <a:rPr lang="en-US" altLang="zh-CN" dirty="0"/>
              <a:t> and machine learning models are effective to detect attacks on </a:t>
            </a:r>
            <a:r>
              <a:rPr lang="en-US" altLang="zh-CN" dirty="0" err="1"/>
              <a:t>IoT</a:t>
            </a:r>
            <a:r>
              <a:rPr lang="en-US" altLang="zh-CN" dirty="0"/>
              <a:t> devices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CN" sz="1600" dirty="0"/>
              <a:t>Possible to learn the behavior models of </a:t>
            </a:r>
            <a:r>
              <a:rPr lang="en-US" altLang="zh-CN" sz="1600" dirty="0" err="1"/>
              <a:t>IoT</a:t>
            </a:r>
            <a:r>
              <a:rPr lang="en-US" altLang="zh-CN" sz="1600" dirty="0"/>
              <a:t> devices using simple machine learning models</a:t>
            </a:r>
          </a:p>
          <a:p>
            <a:pPr algn="just"/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35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0330D6-F60A-0E47-888B-D735D6F5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3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42473" y="2722222"/>
            <a:ext cx="7862375" cy="1399612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Part IV:  Discussion and Future Work</a:t>
            </a:r>
            <a:endParaRPr lang="zh-CN" altLang="en-US" sz="2800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err="1"/>
              <a:t>MLoNs</a:t>
            </a:r>
            <a:r>
              <a:rPr lang="en-US" altLang="zh-CN" sz="2400" dirty="0"/>
              <a:t> Final Presentation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505766" y="6111245"/>
            <a:ext cx="6935788" cy="365125"/>
          </a:xfrm>
        </p:spPr>
        <p:txBody>
          <a:bodyPr/>
          <a:lstStyle/>
          <a:p>
            <a:r>
              <a:rPr lang="en-US" sz="1200" dirty="0"/>
              <a:t>Fundamentals of Machine Learning Over Networks </a:t>
            </a:r>
          </a:p>
          <a:p>
            <a:r>
              <a:rPr lang="en-US" sz="1200" dirty="0"/>
              <a:t>Group 5 ( </a:t>
            </a:r>
            <a:r>
              <a:rPr lang="en-US" sz="1200" dirty="0" err="1"/>
              <a:t>Wenqing</a:t>
            </a:r>
            <a:r>
              <a:rPr lang="en-US" sz="1200" dirty="0"/>
              <a:t> Yan, </a:t>
            </a:r>
            <a:r>
              <a:rPr lang="en-US" sz="1200" dirty="0" err="1"/>
              <a:t>Wenjun</a:t>
            </a:r>
            <a:r>
              <a:rPr lang="en-US" sz="1200" dirty="0"/>
              <a:t> </a:t>
            </a:r>
            <a:r>
              <a:rPr lang="en-US" sz="1200" dirty="0" err="1"/>
              <a:t>Xiong</a:t>
            </a:r>
            <a:r>
              <a:rPr lang="en-US" sz="1200" dirty="0"/>
              <a:t>, </a:t>
            </a:r>
            <a:r>
              <a:rPr lang="en-US" sz="1200" dirty="0" err="1"/>
              <a:t>Hao</a:t>
            </a:r>
            <a:r>
              <a:rPr lang="en-US" sz="1200" dirty="0"/>
              <a:t> Chen, Yibei Li, Boris </a:t>
            </a:r>
            <a:r>
              <a:rPr lang="en-US" sz="1200" dirty="0" err="1"/>
              <a:t>Petkovic</a:t>
            </a:r>
            <a:r>
              <a:rPr lang="en-US" sz="1200" dirty="0"/>
              <a:t> )</a:t>
            </a:r>
            <a:br>
              <a:rPr lang="en-US" sz="1200" dirty="0"/>
            </a:br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EA9591-CFA0-9A47-9AE1-A00201DF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33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02659" y="224396"/>
            <a:ext cx="7336064" cy="668338"/>
          </a:xfrm>
        </p:spPr>
        <p:txBody>
          <a:bodyPr/>
          <a:lstStyle/>
          <a:p>
            <a:r>
              <a:rPr lang="en-US" dirty="0"/>
              <a:t>Open issues in anomaly detection algorithms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2659" y="892734"/>
            <a:ext cx="8607359" cy="4933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Adaptability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Adaptive to the changing properties of network attacks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Adaptive to changing environment.</a:t>
            </a:r>
          </a:p>
          <a:p>
            <a:pPr marL="285750" indent="-285750">
              <a:lnSpc>
                <a:spcPct val="120000"/>
              </a:lnSpc>
              <a:buSzPts val="2400"/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Adversarial Machine Learning</a:t>
            </a:r>
          </a:p>
          <a:p>
            <a:pPr marL="285750" indent="-285750">
              <a:lnSpc>
                <a:spcPct val="120000"/>
              </a:lnSpc>
              <a:buSzPts val="2400"/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Optimization algorithms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Benchmark Network Intrusion Dataset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To evaluate different algorithms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Requirement: unbiased, realistic and comprehensive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Fast Feature Selection Method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Effectively pick up the most important features of attacks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</a:rPr>
              <a:t>Reducing Computational Complexity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preprocessing, training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57784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6458316-DF95-0A42-B837-396B30BE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301" y="343332"/>
            <a:ext cx="6935788" cy="668338"/>
          </a:xfrm>
        </p:spPr>
        <p:txBody>
          <a:bodyPr/>
          <a:lstStyle/>
          <a:p>
            <a:r>
              <a:rPr lang="en-US" dirty="0"/>
              <a:t>&amp; My Research Problem – </a:t>
            </a:r>
            <a:r>
              <a:rPr lang="en-US" dirty="0" err="1"/>
              <a:t>LifeSec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89997C1-FA7F-B84C-AF96-9D682F34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38</a:t>
            </a:fld>
            <a:endParaRPr lang="sv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652B837-AE15-C143-9CC8-6F7EAC17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54" y="1222430"/>
            <a:ext cx="4622800" cy="46228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C053D7B0-31AD-854C-8C0E-97EF976A5C96}"/>
              </a:ext>
            </a:extLst>
          </p:cNvPr>
          <p:cNvSpPr/>
          <p:nvPr/>
        </p:nvSpPr>
        <p:spPr>
          <a:xfrm>
            <a:off x="2471931" y="3044733"/>
            <a:ext cx="276446" cy="276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8D512799-92C0-2345-A3F9-21ACCF4F6719}"/>
              </a:ext>
            </a:extLst>
          </p:cNvPr>
          <p:cNvSpPr/>
          <p:nvPr/>
        </p:nvSpPr>
        <p:spPr>
          <a:xfrm>
            <a:off x="3982833" y="3143830"/>
            <a:ext cx="276446" cy="2764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962BCF2-C702-AB48-AFDA-1FD582002AEB}"/>
              </a:ext>
            </a:extLst>
          </p:cNvPr>
          <p:cNvSpPr/>
          <p:nvPr/>
        </p:nvSpPr>
        <p:spPr>
          <a:xfrm>
            <a:off x="1824970" y="2768287"/>
            <a:ext cx="276446" cy="276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6201520F-552F-EF4B-A5E7-82ADB4B360B1}"/>
              </a:ext>
            </a:extLst>
          </p:cNvPr>
          <p:cNvSpPr/>
          <p:nvPr/>
        </p:nvSpPr>
        <p:spPr>
          <a:xfrm>
            <a:off x="2745298" y="4444981"/>
            <a:ext cx="276446" cy="276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xmlns="" id="{0D136558-A23F-4542-970A-C6A009463B94}"/>
              </a:ext>
            </a:extLst>
          </p:cNvPr>
          <p:cNvSpPr/>
          <p:nvPr/>
        </p:nvSpPr>
        <p:spPr>
          <a:xfrm rot="19685073">
            <a:off x="3208822" y="2878715"/>
            <a:ext cx="627529" cy="733593"/>
          </a:xfrm>
          <a:prstGeom prst="blockArc">
            <a:avLst/>
          </a:prstGeom>
          <a:solidFill>
            <a:schemeClr val="accent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39EB9F8-C0A4-8546-A044-96A77EAF908D}"/>
              </a:ext>
            </a:extLst>
          </p:cNvPr>
          <p:cNvSpPr txBox="1"/>
          <p:nvPr/>
        </p:nvSpPr>
        <p:spPr>
          <a:xfrm>
            <a:off x="4320277" y="2368348"/>
            <a:ext cx="4392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Physical Layer Security Protection</a:t>
            </a:r>
          </a:p>
          <a:p>
            <a:endParaRPr lang="en-US" b="1" dirty="0"/>
          </a:p>
          <a:p>
            <a:pPr algn="ctr"/>
            <a:r>
              <a:rPr lang="en-US" dirty="0"/>
              <a:t>RSSI</a:t>
            </a:r>
          </a:p>
          <a:p>
            <a:pPr algn="ctr"/>
            <a:r>
              <a:rPr lang="en-US" dirty="0"/>
              <a:t>LQI</a:t>
            </a:r>
          </a:p>
          <a:p>
            <a:pPr algn="ctr"/>
            <a:r>
              <a:rPr lang="en-US" dirty="0"/>
              <a:t>ETX</a:t>
            </a:r>
          </a:p>
          <a:p>
            <a:pPr algn="ctr"/>
            <a:r>
              <a:rPr lang="en-US" dirty="0"/>
              <a:t>FFT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127A251-B188-AF40-B10D-0EB8233DA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7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5766" y="556055"/>
            <a:ext cx="2315441" cy="417723"/>
          </a:xfrm>
        </p:spPr>
        <p:txBody>
          <a:bodyPr/>
          <a:lstStyle/>
          <a:p>
            <a:r>
              <a:rPr lang="en-US" dirty="0"/>
              <a:t>References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39</a:t>
            </a:fld>
            <a:endParaRPr lang="sv-S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505766" y="6111245"/>
            <a:ext cx="6935788" cy="365125"/>
          </a:xfrm>
        </p:spPr>
        <p:txBody>
          <a:bodyPr/>
          <a:lstStyle/>
          <a:p>
            <a:r>
              <a:rPr lang="en-US" sz="1200" dirty="0"/>
              <a:t>Fundamentals of Machine Learning Over Networks </a:t>
            </a:r>
          </a:p>
          <a:p>
            <a:r>
              <a:rPr lang="en-US" sz="1200" dirty="0"/>
              <a:t>Group 5 ( </a:t>
            </a:r>
            <a:r>
              <a:rPr lang="en-US" sz="1200" dirty="0" err="1"/>
              <a:t>Wenqing</a:t>
            </a:r>
            <a:r>
              <a:rPr lang="en-US" sz="1200" dirty="0"/>
              <a:t> Yan, </a:t>
            </a:r>
            <a:r>
              <a:rPr lang="en-US" sz="1200" dirty="0" err="1"/>
              <a:t>Wenjun</a:t>
            </a:r>
            <a:r>
              <a:rPr lang="en-US" sz="1200" dirty="0"/>
              <a:t> </a:t>
            </a:r>
            <a:r>
              <a:rPr lang="en-US" sz="1200" dirty="0" err="1"/>
              <a:t>Xiong</a:t>
            </a:r>
            <a:r>
              <a:rPr lang="en-US" sz="1200" dirty="0"/>
              <a:t>, </a:t>
            </a:r>
            <a:r>
              <a:rPr lang="en-US" sz="1200" dirty="0" err="1"/>
              <a:t>Hao</a:t>
            </a:r>
            <a:r>
              <a:rPr lang="en-US" sz="1200" dirty="0"/>
              <a:t> Chen, Yibei Li, Boris </a:t>
            </a:r>
            <a:r>
              <a:rPr lang="en-US" sz="1200" dirty="0" err="1"/>
              <a:t>Petkovic</a:t>
            </a:r>
            <a:r>
              <a:rPr lang="en-US" sz="1200" dirty="0"/>
              <a:t> )</a:t>
            </a:r>
            <a:br>
              <a:rPr lang="en-US" sz="1200" dirty="0"/>
            </a:b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E55CFE3-C6FD-F041-87D8-8E9948B91288}"/>
              </a:ext>
            </a:extLst>
          </p:cNvPr>
          <p:cNvSpPr txBox="1"/>
          <p:nvPr/>
        </p:nvSpPr>
        <p:spPr>
          <a:xfrm>
            <a:off x="824459" y="1229193"/>
            <a:ext cx="74800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00000"/>
              <a:buFont typeface="Courier New" panose="02070309020205020404" pitchFamily="49" charset="0"/>
              <a:buChar char="o"/>
            </a:pP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Hodge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Victoria, and Jim Austin. “A survey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zh-CN" alt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22.2 (2004): 85-126.</a:t>
            </a:r>
            <a:endParaRPr lang="sv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100000"/>
              <a:buFont typeface="Courier New" panose="02070309020205020404" pitchFamily="49" charset="0"/>
              <a:buChar char="o"/>
            </a:pP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Bhuyan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Monowar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H.,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Dhruba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Bhattacharyya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Jugal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 </a:t>
            </a:r>
            <a:r>
              <a:rPr lang="sv-SE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Kalita</a:t>
            </a:r>
            <a:r>
              <a:rPr lang="sv-SE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"Network anomaly detection: methods, systems and tools." Ieee communications surveys &amp; tutorials 16.1 (2014): 303-336.</a:t>
            </a:r>
          </a:p>
          <a:p>
            <a:pPr marL="342900" indent="-342900">
              <a:buSzPct val="100000"/>
              <a:buFont typeface="Courier New" panose="02070309020205020404" pitchFamily="49" charset="0"/>
              <a:buChar char="o"/>
            </a:pP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Gogoi P, Bhattacharyya D K, Borah B, et al. A survey of outlier detection methods in network anomaly identification[J]. The Computer Journal, 2011, 54(4): 570-588.</a:t>
            </a:r>
          </a:p>
          <a:p>
            <a:pPr marL="342900" indent="-342900">
              <a:buSzPct val="100000"/>
              <a:buFont typeface="Courier New" panose="02070309020205020404" pitchFamily="49" charset="0"/>
              <a:buChar char="o"/>
            </a:pP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F., Shinde, A., Shi, Y., Member, S., Ye, J., &amp; Member, S. (2019). System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Learning-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 :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Feasibility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	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Suitability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 Internet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Journal, X(X), 1–8. 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https://doi.org/10.1109/JIOT.2019.2897063</a:t>
            </a:r>
            <a:endParaRPr lang="sv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Huang, L., Joseph, A. D., Nelson, B., &amp; Rubinstein, B. I. P. (2011). Adversarial Machine Learning, 43–57.</a:t>
            </a:r>
          </a:p>
          <a:p>
            <a:pPr marL="342900" indent="-342900"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Ahmed,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Mahmood, and Hu. "A Survey of Network Anomaly Detection Techniques." Journal of Network and Computer Applications 60.C (2016): 19-31</a:t>
            </a:r>
          </a:p>
          <a:p>
            <a:pPr marL="342900" indent="-342900">
              <a:buSzPct val="100000"/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C8B12B-EAAC-C544-91F8-595D05871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0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2" y="1597187"/>
            <a:ext cx="4551119" cy="31142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86075" y="1448634"/>
            <a:ext cx="5892201" cy="446978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Attacks are increasing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4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84FD39E-544E-214A-AC05-76682754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9675" y="6445127"/>
            <a:ext cx="8713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Source:</a:t>
            </a:r>
            <a:r>
              <a:rPr lang="en-US" sz="12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“</a:t>
            </a:r>
            <a:r>
              <a:rPr lang="en-US" sz="1200" baseline="300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ISTR Internet Security Threat Report” and PwC ”The Global State of Cybersecurity 2014</a:t>
            </a:r>
            <a:endParaRPr lang="en-US" sz="1200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28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275" y="1767188"/>
            <a:ext cx="2315441" cy="1752081"/>
          </a:xfrm>
        </p:spPr>
        <p:txBody>
          <a:bodyPr/>
          <a:lstStyle/>
          <a:p>
            <a:r>
              <a:rPr lang="en-US" dirty="0"/>
              <a:t>Thank you! 🙂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Questions?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40</a:t>
            </a:fld>
            <a:endParaRPr lang="sv-S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505766" y="6111245"/>
            <a:ext cx="6935788" cy="365125"/>
          </a:xfrm>
        </p:spPr>
        <p:txBody>
          <a:bodyPr/>
          <a:lstStyle/>
          <a:p>
            <a:r>
              <a:rPr lang="en-US" sz="1200" dirty="0"/>
              <a:t>Fundamentals of Machine Learning Over Networks </a:t>
            </a:r>
          </a:p>
          <a:p>
            <a:r>
              <a:rPr lang="en-US" sz="1200" dirty="0"/>
              <a:t>Group 5 ( </a:t>
            </a:r>
            <a:r>
              <a:rPr lang="en-US" sz="1200" dirty="0" err="1"/>
              <a:t>Wenqing</a:t>
            </a:r>
            <a:r>
              <a:rPr lang="en-US" sz="1200" dirty="0"/>
              <a:t> Yan, </a:t>
            </a:r>
            <a:r>
              <a:rPr lang="en-US" sz="1200" dirty="0" err="1"/>
              <a:t>Wenjun</a:t>
            </a:r>
            <a:r>
              <a:rPr lang="en-US" sz="1200" dirty="0"/>
              <a:t> </a:t>
            </a:r>
            <a:r>
              <a:rPr lang="en-US" sz="1200" dirty="0" err="1"/>
              <a:t>Xiong</a:t>
            </a:r>
            <a:r>
              <a:rPr lang="en-US" sz="1200" dirty="0"/>
              <a:t>, </a:t>
            </a:r>
            <a:r>
              <a:rPr lang="en-US" sz="1200" dirty="0" err="1"/>
              <a:t>Hao</a:t>
            </a:r>
            <a:r>
              <a:rPr lang="en-US" sz="1200" dirty="0"/>
              <a:t> Chen, Yibei Li, Boris </a:t>
            </a:r>
            <a:r>
              <a:rPr lang="en-US" sz="1200" dirty="0" err="1"/>
              <a:t>Petkovic</a:t>
            </a:r>
            <a:r>
              <a:rPr lang="en-US" sz="1200" dirty="0"/>
              <a:t> )</a:t>
            </a:r>
            <a:br>
              <a:rPr lang="en-US" sz="1200" dirty="0"/>
            </a:b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4275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00895" y="562844"/>
            <a:ext cx="6587142" cy="530870"/>
          </a:xfrm>
        </p:spPr>
        <p:txBody>
          <a:bodyPr/>
          <a:lstStyle/>
          <a:p>
            <a:r>
              <a:rPr lang="en-US" sz="2400" b="0" dirty="0"/>
              <a:t>Network Security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254" y="1391863"/>
            <a:ext cx="78268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Goal </a:t>
            </a:r>
            <a:r>
              <a:rPr lang="mr-IN" sz="2000" dirty="0"/>
              <a:t>–</a:t>
            </a:r>
            <a:r>
              <a:rPr lang="en-US" sz="2000" dirty="0"/>
              <a:t> Prediction, Prevention, Detection, Response, Monitoring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What to protect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/>
              <a:t>network (network traffic analysis)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/>
              <a:t>endpoint (anti-malware)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/>
              <a:t>application (database firewalls)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/>
              <a:t>user (user behavior analytics)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/>
              <a:t>process (anti-fraud)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5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19EEDC-1896-0741-B194-41B365F0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3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2" name="TextBox 1"/>
          <p:cNvSpPr txBox="1"/>
          <p:nvPr/>
        </p:nvSpPr>
        <p:spPr>
          <a:xfrm>
            <a:off x="282337" y="1853816"/>
            <a:ext cx="27417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Signatures, </a:t>
            </a:r>
          </a:p>
          <a:p>
            <a:r>
              <a:rPr lang="en-US" sz="2000" dirty="0"/>
              <a:t>Packet-filtering firewalls</a:t>
            </a:r>
          </a:p>
          <a:p>
            <a:endParaRPr lang="en-US" sz="2000" i="1" dirty="0"/>
          </a:p>
          <a:p>
            <a:r>
              <a:rPr lang="en-US" sz="2000" i="1" dirty="0"/>
              <a:t>Recognize known threats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Difficult to implement,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Cannot prevent application-layer attacks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748" y="1853287"/>
            <a:ext cx="29936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Heuristic scanning,</a:t>
            </a:r>
          </a:p>
          <a:p>
            <a:r>
              <a:rPr lang="en-US" sz="2000" dirty="0"/>
              <a:t>Sandbox protection</a:t>
            </a:r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Recognize malicious indicators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Rely on known indicators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30101" y="1853284"/>
            <a:ext cx="24046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Machine Learning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Robust</a:t>
            </a:r>
          </a:p>
        </p:txBody>
      </p:sp>
      <p:sp>
        <p:nvSpPr>
          <p:cNvPr id="9" name="Frame 8"/>
          <p:cNvSpPr/>
          <p:nvPr/>
        </p:nvSpPr>
        <p:spPr>
          <a:xfrm>
            <a:off x="230042" y="1763270"/>
            <a:ext cx="2741705" cy="3437380"/>
          </a:xfrm>
          <a:prstGeom prst="frame">
            <a:avLst>
              <a:gd name="adj1" fmla="val 452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2884192" y="1763269"/>
            <a:ext cx="3081171" cy="3437380"/>
          </a:xfrm>
          <a:prstGeom prst="frame">
            <a:avLst>
              <a:gd name="adj1" fmla="val 452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5877807" y="1763268"/>
            <a:ext cx="2654150" cy="3437380"/>
          </a:xfrm>
          <a:prstGeom prst="frame">
            <a:avLst>
              <a:gd name="adj1" fmla="val 452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5F24952-ADDB-E149-B2CC-FEB2A74B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600895" y="562844"/>
            <a:ext cx="6587142" cy="530870"/>
          </a:xfrm>
        </p:spPr>
        <p:txBody>
          <a:bodyPr/>
          <a:lstStyle/>
          <a:p>
            <a:r>
              <a:rPr lang="en-US" sz="2400" b="0" dirty="0"/>
              <a:t>Network Security Solutions</a:t>
            </a:r>
          </a:p>
        </p:txBody>
      </p:sp>
    </p:spTree>
    <p:extLst>
      <p:ext uri="{BB962C8B-B14F-4D97-AF65-F5344CB8AC3E}">
        <p14:creationId xmlns:p14="http://schemas.microsoft.com/office/powerpoint/2010/main" val="810011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7767" y="522936"/>
            <a:ext cx="6587142" cy="530870"/>
          </a:xfrm>
        </p:spPr>
        <p:txBody>
          <a:bodyPr/>
          <a:lstStyle/>
          <a:p>
            <a:r>
              <a:rPr lang="en-US" sz="2400" b="0" dirty="0"/>
              <a:t>Applying ML to Network Security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7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D894D2-3D42-7A41-8785-782F9B356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3963" y="5384507"/>
            <a:ext cx="6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Has drawn </a:t>
            </a:r>
            <a:r>
              <a:rPr lang="en-US" i="1" dirty="0" smtClean="0"/>
              <a:t>attention </a:t>
            </a:r>
            <a:r>
              <a:rPr lang="en-US" i="1" dirty="0"/>
              <a:t>in both academia and industrial</a:t>
            </a:r>
            <a:r>
              <a:rPr lang="en-US" i="1" baseline="30000" dirty="0"/>
              <a:t>1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39675" y="6445127"/>
            <a:ext cx="8713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0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https://</a:t>
            </a:r>
            <a:r>
              <a:rPr lang="en-US" sz="1000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www.datavisor.com</a:t>
            </a:r>
            <a:r>
              <a:rPr lang="en-US" sz="10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/products/</a:t>
            </a:r>
            <a:r>
              <a:rPr lang="en-US" sz="1000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dcube</a:t>
            </a:r>
            <a:endParaRPr lang="en-US" sz="1000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4254" y="1391863"/>
            <a:ext cx="7430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Regression 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000" dirty="0"/>
              <a:t>detect anomalies in HTTP requests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Classification 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000" dirty="0"/>
              <a:t>a spam filter separating spams from other message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Clustering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000" dirty="0"/>
              <a:t>forensic analysis to classify all activities to find anomalies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sz="2000" dirty="0"/>
              <a:t>user behavior analytics to detect DDOS attacks and mass exploitation</a:t>
            </a:r>
          </a:p>
        </p:txBody>
      </p:sp>
    </p:spTree>
    <p:extLst>
      <p:ext uri="{BB962C8B-B14F-4D97-AF65-F5344CB8AC3E}">
        <p14:creationId xmlns:p14="http://schemas.microsoft.com/office/powerpoint/2010/main" val="194811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610285" y="438936"/>
            <a:ext cx="6935788" cy="6683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Intrusion and Intrusion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8</a:t>
            </a:fld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593" y="2059191"/>
            <a:ext cx="5168171" cy="39076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039" y="1189312"/>
            <a:ext cx="84029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Intrusion: a set of actions aimed to compromise the security of computer and network components in terms of confidentiality, integrity and availability (CIA).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Intrusion attack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Virus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Worm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err="1"/>
              <a:t>DoS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mr-IN" dirty="0"/>
              <a:t>…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Intrusion Detection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ü"/>
            </a:pPr>
            <a:r>
              <a:rPr lang="en-US" dirty="0"/>
              <a:t>Signature (misuse) detection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ü"/>
            </a:pPr>
            <a:r>
              <a:rPr lang="en-US" dirty="0"/>
              <a:t>Anomaly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6ED6A5D-38B2-C045-B8E6-B3F24793F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2425" y="1256852"/>
            <a:ext cx="7754751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Objective: Identify unusual patterns that do not conform to expected behavior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/>
              <a:t>Regression to predict the network packet parameters and compare them with the normal ones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/>
              <a:t>Classification to identify different classes of network attacks such as scanning and spoofing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2000" dirty="0"/>
              <a:t>Clustering for forensic analysis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610285" y="438936"/>
            <a:ext cx="6935788" cy="6683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Network Anomaly Detection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sv-SE" smtClean="0"/>
              <a:pPr/>
              <a:t>9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5545AE1-FDA5-2849-9076-8984C5A0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9" y="126008"/>
            <a:ext cx="1200426" cy="12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035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73f988fe6df8ae7d8013c6fd66a1c042d9bb9d"/>
  <p:tag name="THINKCELLUNDODONOTDELETE" val="0"/>
</p:tagLst>
</file>

<file path=ppt/theme/theme1.xml><?xml version="1.0" encoding="utf-8"?>
<a:theme xmlns:a="http://schemas.openxmlformats.org/drawingml/2006/main" name="KTH_PPT template">
  <a:themeElements>
    <a:clrScheme name="Anpassat 9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54A6"/>
      </a:accent1>
      <a:accent2>
        <a:srgbClr val="5893E5"/>
      </a:accent2>
      <a:accent3>
        <a:srgbClr val="9D102D"/>
      </a:accent3>
      <a:accent4>
        <a:srgbClr val="EC4769"/>
      </a:accent4>
      <a:accent5>
        <a:srgbClr val="62922E"/>
      </a:accent5>
      <a:accent6>
        <a:srgbClr val="A1D16D"/>
      </a:accent6>
      <a:hlink>
        <a:srgbClr val="595959"/>
      </a:hlink>
      <a:folHlink>
        <a:srgbClr val="C2C2C4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9343</TotalTime>
  <Words>2178</Words>
  <Application>Microsoft Macintosh PowerPoint</Application>
  <PresentationFormat>On-screen Show (4:3)</PresentationFormat>
  <Paragraphs>357</Paragraphs>
  <Slides>40</Slides>
  <Notes>36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Calibri</vt:lpstr>
      <vt:lpstr>Cambria Math</vt:lpstr>
      <vt:lpstr>Courier New</vt:lpstr>
      <vt:lpstr>Times</vt:lpstr>
      <vt:lpstr>Times New Roman</vt:lpstr>
      <vt:lpstr>Wingdings</vt:lpstr>
      <vt:lpstr>宋体</vt:lpstr>
      <vt:lpstr>Arial</vt:lpstr>
      <vt:lpstr>KTH_PPT template</vt:lpstr>
      <vt:lpstr>EP3260: MLoNs Special Topic – Using Machine Learning to solve network security problem</vt:lpstr>
      <vt:lpstr>Outline</vt:lpstr>
      <vt:lpstr>MLoNs Final Presentation</vt:lpstr>
      <vt:lpstr>Attacks are increasing</vt:lpstr>
      <vt:lpstr>Network Security</vt:lpstr>
      <vt:lpstr>Network Security Solutions</vt:lpstr>
      <vt:lpstr>Applying ML to Network Security</vt:lpstr>
      <vt:lpstr>PowerPoint Presentation</vt:lpstr>
      <vt:lpstr>PowerPoint Presentation</vt:lpstr>
      <vt:lpstr>Generic framework for network anomaly detection1</vt:lpstr>
      <vt:lpstr>MLoNs Final Presentation</vt:lpstr>
      <vt:lpstr>Classification of Operation Modes</vt:lpstr>
      <vt:lpstr>Existing Methods</vt:lpstr>
      <vt:lpstr>Statistical methods</vt:lpstr>
      <vt:lpstr>Statistical methods</vt:lpstr>
      <vt:lpstr>Classification-based methods</vt:lpstr>
      <vt:lpstr>Clustering and Outlier-based methods</vt:lpstr>
      <vt:lpstr>Knowledge-based methods</vt:lpstr>
      <vt:lpstr>Combination of other tools</vt:lpstr>
      <vt:lpstr>Things to consider for own problems</vt:lpstr>
      <vt:lpstr>MLoNs Final Presentation</vt:lpstr>
      <vt:lpstr>Case Study</vt:lpstr>
      <vt:lpstr>Different Attacks in IoTs</vt:lpstr>
      <vt:lpstr>General System Workflow</vt:lpstr>
      <vt:lpstr>Algorithms – Time Series</vt:lpstr>
      <vt:lpstr>Thresholding Methods</vt:lpstr>
      <vt:lpstr>Thresholding Methods</vt:lpstr>
      <vt:lpstr>Performance evaluation</vt:lpstr>
      <vt:lpstr>Results and Evaluation : Model Suitability</vt:lpstr>
      <vt:lpstr>Results and Evaluation : Anomaly Detection Method Comparison</vt:lpstr>
      <vt:lpstr>Results and Evaluation : Anomaly Detection Case Study</vt:lpstr>
      <vt:lpstr>Results and Evaluation : Anomaly Detection Case Study</vt:lpstr>
      <vt:lpstr>Results and Evaluation : Anomaly Detection Case Study</vt:lpstr>
      <vt:lpstr>Results and Evaluation : Anomaly Detection Case Study</vt:lpstr>
      <vt:lpstr>Conclusions</vt:lpstr>
      <vt:lpstr>MLoNs Final Presentation</vt:lpstr>
      <vt:lpstr>Open issues in anomaly detection algorithms</vt:lpstr>
      <vt:lpstr>&amp; My Research Problem – LifeSec Project</vt:lpstr>
      <vt:lpstr>References</vt:lpstr>
      <vt:lpstr>Thank you! 🙂   Questions?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Maria</dc:creator>
  <cp:lastModifiedBy>Microsoft Office User</cp:lastModifiedBy>
  <cp:revision>535</cp:revision>
  <cp:lastPrinted>2014-03-20T08:56:15Z</cp:lastPrinted>
  <dcterms:created xsi:type="dcterms:W3CDTF">2017-04-10T11:33:23Z</dcterms:created>
  <dcterms:modified xsi:type="dcterms:W3CDTF">2019-03-21T11:28:17Z</dcterms:modified>
</cp:coreProperties>
</file>